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Gisha" panose="020B0502040204020203" pitchFamily="34" charset="-79"/>
      <p:regular r:id="rId35"/>
      <p:bold r:id="rId36"/>
    </p:embeddedFont>
    <p:embeddedFont>
      <p:font typeface="Montserrat" panose="00000500000000000000" pitchFamily="50" charset="0"/>
      <p:regular r:id="rId37"/>
      <p:bold r:id="rId38"/>
      <p:italic r:id="rId39"/>
      <p:boldItalic r:id="rId40"/>
    </p:embeddedFont>
    <p:embeddedFont>
      <p:font typeface="Montserrat Black" panose="00000A00000000000000" pitchFamily="50" charset="0"/>
      <p:bold r:id="rId41"/>
      <p:boldItalic r:id="rId42"/>
    </p:embeddedFont>
    <p:embeddedFont>
      <p:font typeface="Montserrat SemiBold" panose="00000700000000000000" pitchFamily="2"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Roboto Black" panose="02000000000000000000" pitchFamily="2" charset="0"/>
      <p:bold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lmkxpJpJiUkJS0lUjZIDhYcPv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7.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600" dirty="0">
              <a:solidFill>
                <a:schemeClr val="dk1"/>
              </a:solidFill>
            </a:endParaRPr>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5" name="Google Shape;15;p3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6" name="Google Shape;1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51"/>
        <p:cNvGrpSpPr/>
        <p:nvPr/>
      </p:nvGrpSpPr>
      <p:grpSpPr>
        <a:xfrm>
          <a:off x="0" y="0"/>
          <a:ext cx="0" cy="0"/>
          <a:chOff x="0" y="0"/>
          <a:chExt cx="0" cy="0"/>
        </a:xfrm>
      </p:grpSpPr>
      <p:sp>
        <p:nvSpPr>
          <p:cNvPr id="52" name="Google Shape;52;p43"/>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3" name="Google Shape;53;p43"/>
          <p:cNvSpPr>
            <a:spLocks noGrp="1"/>
          </p:cNvSpPr>
          <p:nvPr>
            <p:ph type="pic" idx="2"/>
          </p:nvPr>
        </p:nvSpPr>
        <p:spPr>
          <a:xfrm>
            <a:off x="5282921" y="928599"/>
            <a:ext cx="3606300" cy="2991300"/>
          </a:xfrm>
          <a:prstGeom prst="rect">
            <a:avLst/>
          </a:prstGeom>
          <a:noFill/>
          <a:ln>
            <a:noFill/>
          </a:ln>
        </p:spPr>
      </p:sp>
      <p:sp>
        <p:nvSpPr>
          <p:cNvPr id="54" name="Google Shape;54;p43"/>
          <p:cNvSpPr>
            <a:spLocks noGrp="1"/>
          </p:cNvSpPr>
          <p:nvPr>
            <p:ph type="pic" idx="3"/>
          </p:nvPr>
        </p:nvSpPr>
        <p:spPr>
          <a:xfrm>
            <a:off x="3549254" y="928599"/>
            <a:ext cx="1598100" cy="1474800"/>
          </a:xfrm>
          <a:prstGeom prst="rect">
            <a:avLst/>
          </a:prstGeom>
          <a:noFill/>
          <a:ln>
            <a:noFill/>
          </a:ln>
        </p:spPr>
      </p:sp>
      <p:sp>
        <p:nvSpPr>
          <p:cNvPr id="55" name="Google Shape;55;p43"/>
          <p:cNvSpPr>
            <a:spLocks noGrp="1"/>
          </p:cNvSpPr>
          <p:nvPr>
            <p:ph type="pic" idx="4"/>
          </p:nvPr>
        </p:nvSpPr>
        <p:spPr>
          <a:xfrm>
            <a:off x="3549254" y="2531180"/>
            <a:ext cx="1620300" cy="1388700"/>
          </a:xfrm>
          <a:prstGeom prst="rect">
            <a:avLst/>
          </a:prstGeom>
          <a:noFill/>
          <a:ln>
            <a:noFill/>
          </a:ln>
        </p:spPr>
      </p:sp>
      <p:sp>
        <p:nvSpPr>
          <p:cNvPr id="56" name="Google Shape;56;p43"/>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57" name="Google Shape;57;p43"/>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8"/>
        <p:cNvGrpSpPr/>
        <p:nvPr/>
      </p:nvGrpSpPr>
      <p:grpSpPr>
        <a:xfrm>
          <a:off x="0" y="0"/>
          <a:ext cx="0" cy="0"/>
          <a:chOff x="0" y="0"/>
          <a:chExt cx="0" cy="0"/>
        </a:xfrm>
      </p:grpSpPr>
      <p:sp>
        <p:nvSpPr>
          <p:cNvPr id="59" name="Google Shape;59;p4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60" name="Google Shape;60;p44"/>
          <p:cNvGrpSpPr/>
          <p:nvPr/>
        </p:nvGrpSpPr>
        <p:grpSpPr>
          <a:xfrm>
            <a:off x="381217" y="4549386"/>
            <a:ext cx="1256937" cy="329168"/>
            <a:chOff x="4913982" y="5342258"/>
            <a:chExt cx="1675916" cy="463617"/>
          </a:xfrm>
        </p:grpSpPr>
        <p:pic>
          <p:nvPicPr>
            <p:cNvPr id="61" name="Google Shape;61;p44"/>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62" name="Google Shape;62;p44"/>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63" name="Google Shape;63;p44"/>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64" name="Google Shape;64;p44"/>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5" name="Google Shape;65;p44"/>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6" name="Google Shape;66;p44"/>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7" name="Google Shape;67;p44"/>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sng" strike="noStrike" cap="none">
                <a:solidFill>
                  <a:schemeClr val="hlink"/>
                </a:solidFill>
                <a:latin typeface="Gisha"/>
                <a:ea typeface="Gisha"/>
                <a:cs typeface="Gisha"/>
                <a:sym typeface="Gisha"/>
                <a:hlinkClick r:id="rId5"/>
              </a:rPr>
              <a:t>dhhs.ne.gov</a:t>
            </a:r>
            <a:endParaRPr sz="1800" b="1" i="0" u="none" strike="noStrike" cap="none" dirty="0">
              <a:solidFill>
                <a:srgbClr val="036080"/>
              </a:solidFill>
              <a:latin typeface="Gisha"/>
              <a:ea typeface="Gisha"/>
              <a:cs typeface="Gisha"/>
              <a:sym typeface="Gisha"/>
            </a:endParaRPr>
          </a:p>
        </p:txBody>
      </p:sp>
      <p:sp>
        <p:nvSpPr>
          <p:cNvPr id="68" name="Google Shape;68;p44"/>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Clr>
                <a:srgbClr val="000000"/>
              </a:buClr>
              <a:buSzPts val="1100"/>
              <a:buFont typeface="Arial"/>
              <a:buNone/>
            </a:pPr>
            <a:r>
              <a:rPr lang="en" sz="1100" b="1" i="0" u="none" strike="noStrike" cap="none">
                <a:solidFill>
                  <a:schemeClr val="dk2"/>
                </a:solidFill>
                <a:latin typeface="Gisha"/>
                <a:ea typeface="Gisha"/>
                <a:cs typeface="Gisha"/>
                <a:sym typeface="Gisha"/>
              </a:rPr>
              <a:t>DHHS Helpline:</a:t>
            </a:r>
            <a:endParaRPr sz="1100" b="0" i="0" u="none" strike="noStrike" cap="none" dirty="0">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800-254-4202</a:t>
            </a:r>
            <a:endParaRPr sz="1100" b="0" i="0" u="none" strike="noStrike" cap="none" dirty="0">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DHHS.helpline@Nebraska.gov</a:t>
            </a:r>
            <a:endParaRPr sz="1100" b="0" i="0" u="none" strike="noStrike" cap="none" dirty="0">
              <a:solidFill>
                <a:srgbClr val="000000"/>
              </a:solidFill>
              <a:latin typeface="Arial"/>
              <a:ea typeface="Arial"/>
              <a:cs typeface="Arial"/>
              <a:sym typeface="Arial"/>
            </a:endParaRPr>
          </a:p>
        </p:txBody>
      </p:sp>
      <p:sp>
        <p:nvSpPr>
          <p:cNvPr id="69" name="Google Shape;69;p44"/>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Montserrat Black"/>
                <a:ea typeface="Montserrat Black"/>
                <a:cs typeface="Montserrat Black"/>
                <a:sym typeface="Montserrat Black"/>
              </a:rPr>
              <a:t>000-000-0000</a:t>
            </a:r>
            <a:endParaRPr sz="1800" b="0" i="0" u="none" strike="noStrike" cap="none"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70"/>
        <p:cNvGrpSpPr/>
        <p:nvPr/>
      </p:nvGrpSpPr>
      <p:grpSpPr>
        <a:xfrm>
          <a:off x="0" y="0"/>
          <a:ext cx="0" cy="0"/>
          <a:chOff x="0" y="0"/>
          <a:chExt cx="0" cy="0"/>
        </a:xfrm>
      </p:grpSpPr>
      <p:sp>
        <p:nvSpPr>
          <p:cNvPr id="71" name="Google Shape;71;p45"/>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2" name="Google Shape;72;p45"/>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3" name="Google Shape;73;p4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74" name="Google Shape;74;p45"/>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5"/>
        <p:cNvGrpSpPr/>
        <p:nvPr/>
      </p:nvGrpSpPr>
      <p:grpSpPr>
        <a:xfrm>
          <a:off x="0" y="0"/>
          <a:ext cx="0" cy="0"/>
          <a:chOff x="0" y="0"/>
          <a:chExt cx="0" cy="0"/>
        </a:xfrm>
      </p:grpSpPr>
      <p:sp>
        <p:nvSpPr>
          <p:cNvPr id="76" name="Google Shape;76;p4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46"/>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8" name="Google Shape;78;p46"/>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9"/>
        <p:cNvGrpSpPr/>
        <p:nvPr/>
      </p:nvGrpSpPr>
      <p:grpSpPr>
        <a:xfrm>
          <a:off x="0" y="0"/>
          <a:ext cx="0" cy="0"/>
          <a:chOff x="0" y="0"/>
          <a:chExt cx="0" cy="0"/>
        </a:xfrm>
      </p:grpSpPr>
      <p:sp>
        <p:nvSpPr>
          <p:cNvPr id="80" name="Google Shape;80;p47"/>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1" name="Google Shape;81;p47"/>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2" name="Google Shape;82;p47"/>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3" name="Google Shape;83;p47"/>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4" name="Google Shape;84;p47"/>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sng" strike="noStrike" cap="none">
                <a:solidFill>
                  <a:schemeClr val="hlink"/>
                </a:solidFill>
                <a:latin typeface="Roboto Black"/>
                <a:ea typeface="Roboto Black"/>
                <a:cs typeface="Roboto Black"/>
                <a:sym typeface="Roboto Black"/>
                <a:hlinkClick r:id="rId2"/>
              </a:rPr>
              <a:t>dhhs.ne.gov</a:t>
            </a:r>
            <a:endParaRPr sz="1200" b="1" i="0" u="none" strike="noStrike" cap="none" dirty="0">
              <a:solidFill>
                <a:srgbClr val="036080"/>
              </a:solidFill>
              <a:latin typeface="Roboto Black"/>
              <a:ea typeface="Roboto Black"/>
              <a:cs typeface="Roboto Black"/>
              <a:sym typeface="Roboto Black"/>
            </a:endParaRPr>
          </a:p>
        </p:txBody>
      </p:sp>
      <p:pic>
        <p:nvPicPr>
          <p:cNvPr id="85" name="Google Shape;85;p47"/>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6" name="Google Shape;86;p47"/>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dirty="0">
              <a:solidFill>
                <a:schemeClr val="dk1"/>
              </a:solidFill>
              <a:latin typeface="Montserrat"/>
              <a:ea typeface="Montserrat"/>
              <a:cs typeface="Montserrat"/>
              <a:sym typeface="Montserrat"/>
            </a:endParaRPr>
          </a:p>
        </p:txBody>
      </p:sp>
      <p:pic>
        <p:nvPicPr>
          <p:cNvPr id="87" name="Google Shape;87;p47"/>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8" name="Google Shape;88;p47"/>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dirty="0">
              <a:solidFill>
                <a:schemeClr val="dk1"/>
              </a:solidFill>
              <a:latin typeface="Montserrat"/>
              <a:ea typeface="Montserrat"/>
              <a:cs typeface="Montserrat"/>
              <a:sym typeface="Montserrat"/>
            </a:endParaRPr>
          </a:p>
        </p:txBody>
      </p:sp>
      <p:pic>
        <p:nvPicPr>
          <p:cNvPr id="89" name="Google Shape;89;p47"/>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90" name="Google Shape;90;p47"/>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NebraskaDHHS</a:t>
            </a:r>
            <a:endParaRPr sz="600" b="0" i="0" u="none" strike="noStrike" cap="none" dirty="0">
              <a:solidFill>
                <a:schemeClr val="dk1"/>
              </a:solidFill>
              <a:latin typeface="Montserrat"/>
              <a:ea typeface="Montserrat"/>
              <a:cs typeface="Montserrat"/>
              <a:sym typeface="Montserrat"/>
            </a:endParaRPr>
          </a:p>
        </p:txBody>
      </p:sp>
      <p:sp>
        <p:nvSpPr>
          <p:cNvPr id="91" name="Google Shape;91;p47"/>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35"/>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0" name="Google Shape;20;p35"/>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36"/>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3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4" name="Google Shape;24;p36"/>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25"/>
        <p:cNvGrpSpPr/>
        <p:nvPr/>
      </p:nvGrpSpPr>
      <p:grpSpPr>
        <a:xfrm>
          <a:off x="0" y="0"/>
          <a:ext cx="0" cy="0"/>
          <a:chOff x="0" y="0"/>
          <a:chExt cx="0" cy="0"/>
        </a:xfrm>
      </p:grpSpPr>
      <p:sp>
        <p:nvSpPr>
          <p:cNvPr id="26" name="Google Shape;26;p37"/>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3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8" name="Google Shape;28;p37"/>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29"/>
        <p:cNvGrpSpPr/>
        <p:nvPr/>
      </p:nvGrpSpPr>
      <p:grpSpPr>
        <a:xfrm>
          <a:off x="0" y="0"/>
          <a:ext cx="0" cy="0"/>
          <a:chOff x="0" y="0"/>
          <a:chExt cx="0" cy="0"/>
        </a:xfrm>
      </p:grpSpPr>
      <p:sp>
        <p:nvSpPr>
          <p:cNvPr id="30" name="Google Shape;30;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31"/>
        <p:cNvGrpSpPr/>
        <p:nvPr/>
      </p:nvGrpSpPr>
      <p:grpSpPr>
        <a:xfrm>
          <a:off x="0" y="0"/>
          <a:ext cx="0" cy="0"/>
          <a:chOff x="0" y="0"/>
          <a:chExt cx="0" cy="0"/>
        </a:xfrm>
      </p:grpSpPr>
      <p:cxnSp>
        <p:nvCxnSpPr>
          <p:cNvPr id="32" name="Google Shape;32;p39"/>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33" name="Google Shape;33;p39"/>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39"/>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35"/>
        <p:cNvGrpSpPr/>
        <p:nvPr/>
      </p:nvGrpSpPr>
      <p:grpSpPr>
        <a:xfrm>
          <a:off x="0" y="0"/>
          <a:ext cx="0" cy="0"/>
          <a:chOff x="0" y="0"/>
          <a:chExt cx="0" cy="0"/>
        </a:xfrm>
      </p:grpSpPr>
      <p:sp>
        <p:nvSpPr>
          <p:cNvPr id="36" name="Google Shape;36;p40"/>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40"/>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40"/>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9" name="Google Shape;39;p40"/>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40"/>
        <p:cNvGrpSpPr/>
        <p:nvPr/>
      </p:nvGrpSpPr>
      <p:grpSpPr>
        <a:xfrm>
          <a:off x="0" y="0"/>
          <a:ext cx="0" cy="0"/>
          <a:chOff x="0" y="0"/>
          <a:chExt cx="0" cy="0"/>
        </a:xfrm>
      </p:grpSpPr>
      <p:sp>
        <p:nvSpPr>
          <p:cNvPr id="41" name="Google Shape;41;p41"/>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41"/>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3" name="Google Shape;43;p4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44" name="Google Shape;44;p41"/>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5" name="Google Shape;45;p41"/>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6"/>
        <p:cNvGrpSpPr/>
        <p:nvPr/>
      </p:nvGrpSpPr>
      <p:grpSpPr>
        <a:xfrm>
          <a:off x="0" y="0"/>
          <a:ext cx="0" cy="0"/>
          <a:chOff x="0" y="0"/>
          <a:chExt cx="0" cy="0"/>
        </a:xfrm>
      </p:grpSpPr>
      <p:sp>
        <p:nvSpPr>
          <p:cNvPr id="47" name="Google Shape;47;p42"/>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8" name="Google Shape;48;p4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49" name="Google Shape;49;p42"/>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50" name="Google Shape;50;p42"/>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33"/>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33"/>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36080"/>
                </a:solidFill>
                <a:latin typeface="Montserrat"/>
                <a:ea typeface="Montserrat"/>
                <a:cs typeface="Montserrat"/>
                <a:sym typeface="Montserrat"/>
              </a:rPr>
              <a:t>Helping People Live better Lives.</a:t>
            </a:r>
            <a:endParaRPr sz="900" b="0" i="1" u="none" strike="noStrike" cap="none" dirty="0">
              <a:solidFill>
                <a:srgbClr val="036080"/>
              </a:solidFill>
              <a:latin typeface="Montserrat"/>
              <a:ea typeface="Montserrat"/>
              <a:cs typeface="Montserrat"/>
              <a:sym typeface="Montserrat"/>
            </a:endParaRPr>
          </a:p>
        </p:txBody>
      </p:sp>
      <p:pic>
        <p:nvPicPr>
          <p:cNvPr id="8" name="Google Shape;8;p33"/>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33"/>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33"/>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33"/>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b="0" i="0" u="none" strike="noStrike" cap="none" dirty="0">
              <a:solidFill>
                <a:srgbClr val="000000"/>
              </a:solidFill>
              <a:latin typeface="Arial"/>
              <a:ea typeface="Arial"/>
              <a:cs typeface="Arial"/>
              <a:sym typeface="Arial"/>
            </a:endParaRPr>
          </a:p>
        </p:txBody>
      </p:sp>
      <p:sp>
        <p:nvSpPr>
          <p:cNvPr id="12" name="Google Shape;12;p33"/>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Montserrat"/>
                <a:ea typeface="Montserrat"/>
                <a:cs typeface="Montserrat"/>
                <a:sym typeface="Montserrat"/>
              </a:rPr>
              <a:t>‹#›</a:t>
            </a:fld>
            <a:endParaRPr sz="800" b="1" i="0" u="none" strike="noStrike" cap="none"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9Cp0xNOLt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ImUvgPkCBtU"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hyperlink" Target="https://espanol.cdc.gov/coronavirus/2019-ncov/vaccines/safety.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VETGK5LbLLI"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oenK3XgUWyw"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espanol.cdc.gov/coronavirus/2019-ncov/vaccines/effectiveness/index.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dhhs.ne.gov/Pages/Fully-Vaccinated-Nebraskans-11-Times-Less-Likely-to-be-Hospitalized-for-COVID-19-People-who-Received-Booster-46-Times-Less.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spanol.cdc.gov/coronavirus/2019-ncov/vaccines/booster-shot.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dhhs.ne.gov/Pages/Fully-Vaccinated-Nebraskans-11-Times-Less-Likely-to-be-Hospitalized-for-COVID-19-People-who-Received-Booster-46-Times-Les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EYI2bzH4peI"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X9Cp0xNOLtY"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rG4FhOmPqi8"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0TNNP9wiqHI"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hyperlink" Target="https://www.idsociety.org/covid-19-real-time-learning-network/emerging-variants/emerging-covid-19-variant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espanol.cdc.gov/coronavirus/2019-ncov/variants/about-variant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espanol.cdc.gov/coronavirus/2019-ncov/vaccines/expect/after.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q1sQSEOYEQ8"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c/greaterthancovi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vaccines/basics/test-approv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ip-dhhs.ne.gov/redcap/surveys/?s=YYHH9MEKAWHATC88"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ebraskamed.com/COVID/were-the-covid-19-vaccines-rushed"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docs.google.com/document/d/1BWHlgsJGg9m33nwo3lhLb04O3eVF2FHchmabe1RRebg/edit#heading=h.3dq12zb5wo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ebraskamed.com/COVID/were-the-covid-19-vaccines-rushe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OCty3Ac0Z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OCty3Ac0Zo"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OCty3Ac0Zo"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311708" y="1371850"/>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100"/>
              <a:buNone/>
            </a:pPr>
            <a:r>
              <a:rPr lang="en" sz="4900">
                <a:solidFill>
                  <a:srgbClr val="036080"/>
                </a:solidFill>
              </a:rPr>
              <a:t>Sección 2: </a:t>
            </a:r>
            <a:endParaRPr sz="4900" dirty="0">
              <a:solidFill>
                <a:srgbClr val="036080"/>
              </a:solidFill>
            </a:endParaRPr>
          </a:p>
          <a:p>
            <a:pPr marL="0" lvl="0" indent="0" algn="ctr" rtl="0">
              <a:lnSpc>
                <a:spcPct val="100000"/>
              </a:lnSpc>
              <a:spcBef>
                <a:spcPts val="0"/>
              </a:spcBef>
              <a:spcAft>
                <a:spcPts val="0"/>
              </a:spcAft>
              <a:buSzPts val="1100"/>
              <a:buNone/>
            </a:pPr>
            <a:r>
              <a:rPr lang="en" sz="4900">
                <a:solidFill>
                  <a:srgbClr val="036080"/>
                </a:solidFill>
              </a:rPr>
              <a:t>Seguridad, Eficacia y Efectos Secundarios de las Vacunas</a:t>
            </a:r>
            <a:endParaRPr sz="4900"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0" descr="La doctora Ana G. Cepin explica cómo ayuda la vacuna contra COVID a entrenar a nuestro sistema inmune a prevenir la enfermedad grave.&#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ir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Pinterest: https://www.pinterest.com/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Bueno, lo que la vacuna hace es darle información a tu cuerpo de cómo pelear la infección en un futuro, entonces. Con lo que esté en la vacuna, lo que yo digo es que está enseñándole al cuerpo cómo desarrollar los soldados para pelear la infección en un futuro, entonces le da información al cuerpo para, si en el futuro ven el virus, entonces lo reconocen rápidamente y ya pueden pelear contra contra el virus. &#10;&#10;Es bien efectiva en prevenir infección de COVID y no es cien por ciento en términos de prevenir infección, pero si te enfermas, hay menos riesgo de que sea una enfermedad severa, algo que haga que necesite ir al hospital o ser hospitalizada o hasta morir de esta infección. Entonces, sí, la vacuna ayuda a prevenir la infección, pero sí, si te infectas entonces es usualmente es menos severa.&#10;&#10;--&#10;&#10;Well, what the vaccine does is give your body information on how to fight the infection in the future. What I tell people is that what is in the vaccine is teaching the body how to develop the soldiers to fight the infection. It then gives information to the body so, if in the future they see the virus, they recognize it quickly and already know how to fight against the virus. &#10;&#10;It is very effective in preventing COVID infection, it is not one hundred percent in terms of preventing infection but if you do get sick, there is less risk of it being a severe illness, something that makes you need to go to the hospital or be hospitalized or even die from the infection. So the vaccine helps prevent infection, yes, but if you do get infected then it is usually less severe." title="¿Cómo funcionan las vacunas contra el COVID? Ana G. Cepin, MD">
            <a:hlinkClick r:id="rId3"/>
          </p:cNvPr>
          <p:cNvPicPr preferRelativeResize="0"/>
          <p:nvPr/>
        </p:nvPicPr>
        <p:blipFill rotWithShape="1">
          <a:blip r:embed="rId4">
            <a:alphaModFix/>
          </a:blip>
          <a:srcRect/>
          <a:stretch/>
        </p:blipFill>
        <p:spPr>
          <a:xfrm>
            <a:off x="2286000" y="505050"/>
            <a:ext cx="4572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1" descr="La doctora Susana Morales explica cómo los científicos pudieron desarrollar las vacunas contra COVID tan rápidamente.&#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Los estudios de la vacuna de COVID se basaron en años de investigación. Eso fue lo número uno que averigüé. Número dos, que cuando vino la pandemia, los gobiernos de Europa, Estados Unidos, Canadá y la Organización de salud mundial, todo el mundo se reunió para entonces trabajar en hacer vacunas.&#10;&#10;Y todos los científicos del mundo que son científicos de vacunas cambiaron su tema a COVID, a empezar a estudiar COVID. Muchas, todas esas personas brillantes empezaron en eso y les dieron fondos, dijeron “hagan lo que tienen que hacer” para entonces descubrir. No se sabía al principio quién iba a lograr una vacuna efectiva, por eso están saliendo varias, porque no se sabía, había que... Cada equipo hacía su propio método.&#10;&#10;Para las tres vacunas que se han aprobado, 100.000 personas se metieron a los estudios, casi inmediatamente se hicieron voluntarios porque querían ayudar. Que Dios los bendiga, porque ellos han sido parte de algo que, ojalá, va a salvar al mundo. Pero también la pandemia estaba regada. Era muy rápido ver la diferencia porque estaba caso, tras caso tras caso, ver una diferencia entre las personas vacunadas y las personas no vacunadas. En meses pudieron ver una diferencia. Toda esa combinación de factores ayudó para poder entonces ver la diferencia, ver que no había peligro de las vacunas y poder aprobarlas.&#10;&#10;Y la cosa final fue que la decisión se hizo, que, aunque no se iba a saber el resultado de los estudios hasta el final, que se iba a producir vacuna, sin la respuesta si era efectiva o no. Si no era efectiva, se botarán. Pero si eran efectivas, entonces inmediatamente cuando ya se aprobaron, poder regarlas al mundo para empezar a vacunar a la población. Y eso sorprendió a mucha gente que ayer mismo la aprobaron y hoy está en la farmacia, pero por eso fue. Ese fue parte del plan, porque cada día estaba muriendo gente y teníamos que empezar ese proceso de vacunar, para eso. Eso ha sido una de las preguntas más importantes, porque hay que confiar en el proceso, hay que entender el proceso para poder confiar.&#10;&#10;-- &#10;The COVID vaccine studies were based on years of research, so that was the first thing that I found out, number two was that when the pandemic came, the European, US, and Canadian governments, with the World Health Organization, everyone came together to then work on making vaccines.&#10;&#10;And all the scientists of the world that are vaccine scientists switched their subject of study to COVID, to start studying COVID, all of these brilliant people started on that and were given funds, they were told ‘do what you have to do to figure it out’. It was not known at first who was going to achieve an effective vaccine, that is why several are coming out, because it was not known. Each team had to work its own method.&#10;&#10;For the three vaccines that have been approved, 100,000 people entered the studies almost immediately and volunteered because they wanted to help. May God bless them, because they have been part of something that will hopefully save the world. But also, the pandemic was spreading..." title="¿Cómo obtuvimos la vacuna contra el COVID  tan rápido? Susana Morales, MD">
            <a:hlinkClick r:id="rId3"/>
          </p:cNvPr>
          <p:cNvPicPr preferRelativeResize="0"/>
          <p:nvPr/>
        </p:nvPicPr>
        <p:blipFill rotWithShape="1">
          <a:blip r:embed="rId4">
            <a:alphaModFix/>
          </a:blip>
          <a:srcRect/>
          <a:stretch/>
        </p:blipFill>
        <p:spPr>
          <a:xfrm>
            <a:off x="2286000" y="437000"/>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a:spLocks noGrp="1"/>
          </p:cNvSpPr>
          <p:nvPr>
            <p:ph type="body" idx="1"/>
          </p:nvPr>
        </p:nvSpPr>
        <p:spPr>
          <a:xfrm>
            <a:off x="909200" y="1064249"/>
            <a:ext cx="7312308" cy="3354001"/>
          </a:xfrm>
          <a:prstGeom prst="rect">
            <a:avLst/>
          </a:prstGeom>
          <a:noFill/>
          <a:ln>
            <a:noFill/>
          </a:ln>
        </p:spPr>
        <p:txBody>
          <a:bodyPr spcFirstLastPara="1" wrap="square" lIns="68575" tIns="34275" rIns="68575" bIns="34275" anchor="t" anchorCtr="0">
            <a:normAutofit lnSpcReduction="10000"/>
          </a:bodyPr>
          <a:lstStyle/>
          <a:p>
            <a:pPr marL="457200" lvl="0" indent="-349250" algn="l" rtl="0">
              <a:lnSpc>
                <a:spcPct val="100000"/>
              </a:lnSpc>
              <a:spcBef>
                <a:spcPts val="800"/>
              </a:spcBef>
              <a:spcAft>
                <a:spcPts val="0"/>
              </a:spcAft>
              <a:buSzPts val="1900"/>
              <a:buChar char="●"/>
            </a:pPr>
            <a:r>
              <a:rPr lang="en" sz="1900" dirty="0"/>
              <a:t>La seguridad de las vacunas es muy importante.</a:t>
            </a:r>
            <a:endParaRPr sz="1900" dirty="0"/>
          </a:p>
          <a:p>
            <a:pPr marL="457200" lvl="0" indent="-349250" algn="l" rtl="0">
              <a:lnSpc>
                <a:spcPct val="100000"/>
              </a:lnSpc>
              <a:spcBef>
                <a:spcPts val="1000"/>
              </a:spcBef>
              <a:spcAft>
                <a:spcPts val="0"/>
              </a:spcAft>
              <a:buSzPts val="1900"/>
              <a:buChar char="●"/>
            </a:pPr>
            <a:r>
              <a:rPr lang="en" sz="1900" dirty="0"/>
              <a:t>Muchas personas siguen teniendo dudas y preocupaciones sobre la seguridad de las vacunas.</a:t>
            </a:r>
            <a:endParaRPr sz="1900" dirty="0"/>
          </a:p>
          <a:p>
            <a:pPr marL="457200" lvl="0" indent="-349250" algn="l" rtl="0">
              <a:lnSpc>
                <a:spcPct val="100000"/>
              </a:lnSpc>
              <a:spcBef>
                <a:spcPts val="1000"/>
              </a:spcBef>
              <a:spcAft>
                <a:spcPts val="0"/>
              </a:spcAft>
              <a:buSzPts val="1900"/>
              <a:buChar char="●"/>
            </a:pPr>
            <a:r>
              <a:rPr lang="en" sz="1900" dirty="0"/>
              <a:t>En las próximas diapositivas, los expertos le explicarán cómo sabemos que las vacunas son seguras y cómo se ha ampliado la investigación sobre las vacunas para incluir a personas de más comunidades que no estaban representadas en el pasado.</a:t>
            </a:r>
            <a:endParaRPr sz="1900" dirty="0"/>
          </a:p>
          <a:p>
            <a:pPr marL="457200" lvl="0" indent="-349250" algn="l" rtl="0">
              <a:lnSpc>
                <a:spcPct val="100000"/>
              </a:lnSpc>
              <a:spcBef>
                <a:spcPts val="1000"/>
              </a:spcBef>
              <a:spcAft>
                <a:spcPts val="0"/>
              </a:spcAft>
              <a:buSzPts val="1900"/>
              <a:buChar char="●"/>
            </a:pPr>
            <a:r>
              <a:rPr lang="en" sz="1900" dirty="0"/>
              <a:t>Para más información, visite: </a:t>
            </a:r>
            <a:endParaRPr sz="1900" dirty="0"/>
          </a:p>
          <a:p>
            <a:pPr marL="457200" lvl="0" indent="0" algn="l" rtl="0">
              <a:lnSpc>
                <a:spcPct val="100000"/>
              </a:lnSpc>
              <a:spcBef>
                <a:spcPts val="0"/>
              </a:spcBef>
              <a:spcAft>
                <a:spcPts val="1000"/>
              </a:spcAft>
              <a:buSzPts val="1500"/>
              <a:buNone/>
            </a:pPr>
            <a:r>
              <a:rPr lang="en" sz="1200" u="sng" dirty="0">
                <a:solidFill>
                  <a:schemeClr val="hlink"/>
                </a:solidFill>
                <a:latin typeface="Arial"/>
                <a:ea typeface="Arial"/>
                <a:cs typeface="Arial"/>
                <a:sym typeface="Arial"/>
                <a:hlinkClick r:id="rId3"/>
              </a:rPr>
              <a:t>CDC | Garantizar la seguridad de las vacunas contra el COVID-19 en los EE. UU.</a:t>
            </a:r>
            <a:r>
              <a:rPr lang="en" sz="1200" dirty="0">
                <a:latin typeface="Arial"/>
                <a:ea typeface="Arial"/>
                <a:cs typeface="Arial"/>
                <a:sym typeface="Arial"/>
              </a:rPr>
              <a:t> </a:t>
            </a:r>
            <a:endParaRPr sz="1200" dirty="0"/>
          </a:p>
        </p:txBody>
      </p:sp>
      <p:sp>
        <p:nvSpPr>
          <p:cNvPr id="169" name="Google Shape;1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Seguridad de las Vacunas</a:t>
            </a:r>
            <a:endParaRPr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3" descr="La doctora Edith Bracho-Sanchez explica que las vacunas contra COVID pasaron por pruebas rigurosas para garantizar su segurida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Yo creo que en este país tenemos el privilegio de un sistema organizado y que funciona cuando se trata de la seguridad de las vacunas. Entonces, primero y principal, antes de una vacuna ir al mercado, ya se han hecho meses de investigaciones. Esos meses y esas miles, cientos de miles de personas nos dejan saber esos efectos secundarios comunes y serios que pueden suceder contra la vacuna. Todo eso se mira antes de que la vacuna llegue al mercado. Ya cuando la vacuna llega al mercado, no significa que dejamos de buscar efectos secundarios y que ya “chao, pescado”, se la pusimos a la gente y nos olvidamos. No.&#10;&#10;Seguimos buscando, seguimos monitoreando y ahora lo que vamos a conseguir es esos efectos secundarios que pasan en uno en un millón o incluso, menos gente. Y cuando eso sucede, el sistema que tenemos ahorita dice “vamos a parar, vamos a investigar qué está sucediendo aquí, si realmente tiene algo que ver con la vacuna” y eso es lo que debería suceder. Eso es lo que debe pasar y creo que, en este país, tenemos un sistema que funciona así y que es transparente.&#10;&#10;--&#10;&#10;I think that in this country we have the privilege of an organized and functioning system when it comes to vaccine safety. So first and foremost, before a vaccine goes to the market, months of research has already been done. Those months and those thousands, hundreds of thousands of people, let us know about those common and serious side effects that can happen with the vaccine. All of that is looked at before the vaccine reaches the market. When the vaccine reaches the market it does not mean that we stop looking for side effects, we don’t say “see ya later alligator,” put it on the people and forget. No.&#10;&#10;We keep looking and monitoring and now what we are going to get is those side effects that happen in one in a million or even fewer people. And when that happens, the system we have right now says “let’s stop, investigate and see what is happening here, to see if it really has something to do with the vaccine.” And that is what should happen. That is what must happen and I think that in this country we have a system that works transparently like that." title="¿Cómo sabemos que las vacunas contra el COVID son seguras? Edith Bracho-Sanchez, MD">
            <a:hlinkClick r:id="rId3"/>
          </p:cNvPr>
          <p:cNvPicPr preferRelativeResize="0"/>
          <p:nvPr/>
        </p:nvPicPr>
        <p:blipFill rotWithShape="1">
          <a:blip r:embed="rId4">
            <a:alphaModFix/>
          </a:blip>
          <a:srcRect/>
          <a:stretch/>
        </p:blipFill>
        <p:spPr>
          <a:xfrm>
            <a:off x="2286000" y="424600"/>
            <a:ext cx="45720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body" idx="1"/>
          </p:nvPr>
        </p:nvSpPr>
        <p:spPr>
          <a:xfrm>
            <a:off x="913425" y="1072250"/>
            <a:ext cx="7324200" cy="3146100"/>
          </a:xfrm>
          <a:prstGeom prst="rect">
            <a:avLst/>
          </a:prstGeom>
          <a:noFill/>
          <a:ln>
            <a:noFill/>
          </a:ln>
        </p:spPr>
        <p:txBody>
          <a:bodyPr spcFirstLastPara="1" wrap="square" lIns="68575" tIns="34275" rIns="68575" bIns="34275" anchor="t" anchorCtr="0">
            <a:noAutofit/>
          </a:bodyPr>
          <a:lstStyle/>
          <a:p>
            <a:pPr marL="457200" lvl="0" indent="-330200" algn="l" rtl="0">
              <a:lnSpc>
                <a:spcPct val="100000"/>
              </a:lnSpc>
              <a:spcBef>
                <a:spcPts val="800"/>
              </a:spcBef>
              <a:spcAft>
                <a:spcPts val="0"/>
              </a:spcAft>
              <a:buSzPts val="1600"/>
              <a:buChar char="●"/>
            </a:pPr>
            <a:r>
              <a:rPr lang="en" sz="1600">
                <a:latin typeface="Arial"/>
                <a:ea typeface="Arial"/>
                <a:cs typeface="Arial"/>
                <a:sym typeface="Arial"/>
              </a:rPr>
              <a:t>El NIH creó un panel de científicos, uno de ellos afroamericano, otro latino, uno especializado en pacientes geriátricos (adultos mayores), otro especializado en pacientes veteranos y otros grupos indígenas.</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a:latin typeface="Arial"/>
                <a:ea typeface="Arial"/>
                <a:cs typeface="Arial"/>
                <a:sym typeface="Arial"/>
              </a:rPr>
              <a:t>Estos científicos revisaron los datos, vieron la información que sirvió de base a la ciencia y tuvieron voz en el desarrollo de cada paso del proceso. </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a:latin typeface="Arial"/>
                <a:ea typeface="Arial"/>
                <a:cs typeface="Arial"/>
                <a:sym typeface="Arial"/>
              </a:rPr>
              <a:t>También compartieron la información con los voluntarios sería cultural y lingüísticamente apropiada para que todos la entendieran.</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a:latin typeface="Arial"/>
                <a:ea typeface="Arial"/>
                <a:cs typeface="Arial"/>
                <a:sym typeface="Arial"/>
              </a:rPr>
              <a:t>Esta información incluía la seguridad y la eficacia. </a:t>
            </a:r>
            <a:endParaRPr dirty="0"/>
          </a:p>
          <a:p>
            <a:pPr marL="0" lvl="0" indent="0" algn="l" rtl="0">
              <a:lnSpc>
                <a:spcPct val="100000"/>
              </a:lnSpc>
              <a:spcBef>
                <a:spcPts val="800"/>
              </a:spcBef>
              <a:spcAft>
                <a:spcPts val="0"/>
              </a:spcAft>
              <a:buSzPts val="1500"/>
              <a:buNone/>
            </a:pPr>
            <a:endParaRPr dirty="0"/>
          </a:p>
          <a:p>
            <a:pPr marL="0" lvl="0" indent="0" algn="l" rtl="0">
              <a:lnSpc>
                <a:spcPct val="100000"/>
              </a:lnSpc>
              <a:spcBef>
                <a:spcPts val="800"/>
              </a:spcBef>
              <a:spcAft>
                <a:spcPts val="0"/>
              </a:spcAft>
              <a:buSzPts val="1500"/>
              <a:buNone/>
            </a:pPr>
            <a:r>
              <a:rPr lang="en" sz="1000">
                <a:latin typeface="Arial"/>
                <a:ea typeface="Arial"/>
                <a:cs typeface="Arial"/>
                <a:sym typeface="Arial"/>
              </a:rPr>
              <a:t>Fuente: </a:t>
            </a:r>
            <a:r>
              <a:rPr lang="en" sz="1000" u="sng">
                <a:solidFill>
                  <a:schemeClr val="hlink"/>
                </a:solidFill>
                <a:latin typeface="Arial"/>
                <a:ea typeface="Arial"/>
                <a:cs typeface="Arial"/>
                <a:sym typeface="Arial"/>
                <a:hlinkClick r:id="rId3"/>
              </a:rPr>
              <a:t>Does the COVID vaccine research reflect the needs of communities of color? Valerie M. R., MD</a:t>
            </a:r>
            <a:r>
              <a:rPr lang="en" sz="1000">
                <a:latin typeface="Arial"/>
                <a:ea typeface="Arial"/>
                <a:cs typeface="Arial"/>
                <a:sym typeface="Arial"/>
              </a:rPr>
              <a:t>                                                                (no disponible en Español) </a:t>
            </a:r>
            <a:endParaRPr sz="1000" dirty="0">
              <a:latin typeface="Arial"/>
              <a:ea typeface="Arial"/>
              <a:cs typeface="Arial"/>
              <a:sym typeface="Arial"/>
            </a:endParaRPr>
          </a:p>
        </p:txBody>
      </p:sp>
      <p:sp>
        <p:nvSpPr>
          <p:cNvPr id="180" name="Google Shape;180;p14"/>
          <p:cNvSpPr txBox="1">
            <a:spLocks noGrp="1"/>
          </p:cNvSpPr>
          <p:nvPr>
            <p:ph type="title"/>
          </p:nvPr>
        </p:nvSpPr>
        <p:spPr>
          <a:xfrm>
            <a:off x="100200" y="348625"/>
            <a:ext cx="89064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sz="1700">
                <a:latin typeface="Arial"/>
                <a:ea typeface="Arial"/>
                <a:cs typeface="Arial"/>
                <a:sym typeface="Arial"/>
              </a:rPr>
              <a:t>COVID-19 Investigación sobre Vacunas y Necesidad de las Comunidades de Color</a:t>
            </a:r>
            <a:endParaRPr sz="1700"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036080"/>
                </a:solidFill>
              </a:rPr>
              <a:t>Efectividad</a:t>
            </a:r>
            <a:endParaRPr dirty="0">
              <a:solidFill>
                <a:srgbClr val="036080"/>
              </a:solidFill>
            </a:endParaRPr>
          </a:p>
        </p:txBody>
      </p:sp>
      <p:sp>
        <p:nvSpPr>
          <p:cNvPr id="186" name="Google Shape;186;p15"/>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Información sobre cómo las vacunas evitan infecciones graves y muertes</a:t>
            </a:r>
            <a:endParaRPr sz="1400" dirty="0">
              <a:solidFill>
                <a:srgbClr val="FFC8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Objetivo de las Vacunas</a:t>
            </a:r>
            <a:endParaRPr dirty="0">
              <a:latin typeface="Arial"/>
              <a:ea typeface="Arial"/>
              <a:cs typeface="Arial"/>
              <a:sym typeface="Arial"/>
            </a:endParaRPr>
          </a:p>
        </p:txBody>
      </p:sp>
      <p:sp>
        <p:nvSpPr>
          <p:cNvPr id="192" name="Google Shape;192;p16"/>
          <p:cNvSpPr txBox="1">
            <a:spLocks noGrp="1"/>
          </p:cNvSpPr>
          <p:nvPr>
            <p:ph type="body" idx="1"/>
          </p:nvPr>
        </p:nvSpPr>
        <p:spPr>
          <a:xfrm>
            <a:off x="916475" y="1027275"/>
            <a:ext cx="7318500" cy="3191400"/>
          </a:xfrm>
          <a:prstGeom prst="rect">
            <a:avLst/>
          </a:prstGeom>
          <a:noFill/>
          <a:ln>
            <a:noFill/>
          </a:ln>
        </p:spPr>
        <p:txBody>
          <a:bodyPr spcFirstLastPara="1" wrap="square" lIns="68575" tIns="34275" rIns="68575" bIns="34275" anchor="t" anchorCtr="0">
            <a:normAutofit/>
          </a:bodyPr>
          <a:lstStyle/>
          <a:p>
            <a:pPr marL="457200" lvl="0" indent="-355600" algn="l" rtl="0">
              <a:lnSpc>
                <a:spcPct val="100000"/>
              </a:lnSpc>
              <a:spcBef>
                <a:spcPts val="800"/>
              </a:spcBef>
              <a:spcAft>
                <a:spcPts val="0"/>
              </a:spcAft>
              <a:buSzPts val="2000"/>
              <a:buChar char="●"/>
            </a:pPr>
            <a:r>
              <a:rPr lang="en" sz="2000">
                <a:latin typeface="Arial"/>
                <a:ea typeface="Arial"/>
                <a:cs typeface="Arial"/>
                <a:sym typeface="Arial"/>
              </a:rPr>
              <a:t>El objetivo principal de las vacunas es prevenir enfermedades graves y la muerte.</a:t>
            </a:r>
            <a:endParaRPr sz="2000" dirty="0">
              <a:latin typeface="Arial"/>
              <a:ea typeface="Arial"/>
              <a:cs typeface="Arial"/>
              <a:sym typeface="Arial"/>
            </a:endParaRPr>
          </a:p>
          <a:p>
            <a:pPr marL="457200" lvl="0" indent="0" algn="l" rtl="0">
              <a:lnSpc>
                <a:spcPct val="100000"/>
              </a:lnSpc>
              <a:spcBef>
                <a:spcPts val="1000"/>
              </a:spcBef>
              <a:spcAft>
                <a:spcPts val="0"/>
              </a:spcAft>
              <a:buSzPts val="1500"/>
              <a:buNone/>
            </a:pPr>
            <a:endParaRPr sz="600" dirty="0">
              <a:latin typeface="Arial"/>
              <a:ea typeface="Arial"/>
              <a:cs typeface="Arial"/>
              <a:sym typeface="Arial"/>
            </a:endParaRPr>
          </a:p>
          <a:p>
            <a:pPr marL="457200" lvl="0" indent="-355600" algn="l" rtl="0">
              <a:lnSpc>
                <a:spcPct val="100000"/>
              </a:lnSpc>
              <a:spcBef>
                <a:spcPts val="0"/>
              </a:spcBef>
              <a:spcAft>
                <a:spcPts val="0"/>
              </a:spcAft>
              <a:buSzPts val="2000"/>
              <a:buChar char="●"/>
            </a:pPr>
            <a:r>
              <a:rPr lang="en" sz="2000">
                <a:latin typeface="Arial"/>
                <a:ea typeface="Arial"/>
                <a:cs typeface="Arial"/>
                <a:sym typeface="Arial"/>
              </a:rPr>
              <a:t>El objetivo secundario de las vacunas es prevenir la infección por completo.</a:t>
            </a:r>
            <a:endParaRPr sz="2000" dirty="0">
              <a:latin typeface="Arial"/>
              <a:ea typeface="Arial"/>
              <a:cs typeface="Arial"/>
              <a:sym typeface="Arial"/>
            </a:endParaRPr>
          </a:p>
          <a:p>
            <a:pPr marL="457200" lvl="0" indent="0" algn="l" rtl="0">
              <a:lnSpc>
                <a:spcPct val="100000"/>
              </a:lnSpc>
              <a:spcBef>
                <a:spcPts val="1000"/>
              </a:spcBef>
              <a:spcAft>
                <a:spcPts val="0"/>
              </a:spcAft>
              <a:buSzPts val="1500"/>
              <a:buNone/>
            </a:pPr>
            <a:endParaRPr sz="600" dirty="0">
              <a:latin typeface="Arial"/>
              <a:ea typeface="Arial"/>
              <a:cs typeface="Arial"/>
              <a:sym typeface="Arial"/>
            </a:endParaRPr>
          </a:p>
          <a:p>
            <a:pPr marL="457200" lvl="0" indent="-361950" algn="l" rtl="0">
              <a:lnSpc>
                <a:spcPct val="100000"/>
              </a:lnSpc>
              <a:spcBef>
                <a:spcPts val="800"/>
              </a:spcBef>
              <a:spcAft>
                <a:spcPts val="0"/>
              </a:spcAft>
              <a:buSzPts val="2100"/>
              <a:buChar char="●"/>
            </a:pPr>
            <a:r>
              <a:rPr lang="en" sz="2000">
                <a:latin typeface="Arial"/>
                <a:ea typeface="Arial"/>
                <a:cs typeface="Arial"/>
                <a:sym typeface="Arial"/>
              </a:rPr>
              <a:t>Todas las vacunas COVID-19 disponibles en Estados Unidos ofrecen altos niveles de protección contra la enfermedad grave y la muerte cuando una persona está totalmente vacunada y reforzada.</a:t>
            </a:r>
            <a:r>
              <a:rPr lang="en" sz="2100">
                <a:latin typeface="Arial"/>
                <a:ea typeface="Arial"/>
                <a:cs typeface="Arial"/>
                <a:sym typeface="Arial"/>
              </a:rPr>
              <a:t> </a:t>
            </a:r>
            <a:endParaRPr sz="2100"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body" idx="1"/>
          </p:nvPr>
        </p:nvSpPr>
        <p:spPr>
          <a:xfrm>
            <a:off x="897650" y="1137025"/>
            <a:ext cx="7312800" cy="3081600"/>
          </a:xfrm>
          <a:prstGeom prst="rect">
            <a:avLst/>
          </a:prstGeom>
          <a:noFill/>
          <a:ln>
            <a:noFill/>
          </a:ln>
        </p:spPr>
        <p:txBody>
          <a:bodyPr spcFirstLastPara="1" wrap="square" lIns="68575" tIns="34275" rIns="68575" bIns="34275" anchor="t" anchorCtr="0">
            <a:normAutofit lnSpcReduction="10000"/>
          </a:bodyPr>
          <a:lstStyle/>
          <a:p>
            <a:pPr marL="457200" lvl="0" indent="-349250" algn="l" rtl="0">
              <a:lnSpc>
                <a:spcPct val="95000"/>
              </a:lnSpc>
              <a:spcBef>
                <a:spcPts val="0"/>
              </a:spcBef>
              <a:spcAft>
                <a:spcPts val="0"/>
              </a:spcAft>
              <a:buSzPts val="1900"/>
              <a:buFont typeface="Arial"/>
              <a:buChar char="●"/>
            </a:pPr>
            <a:r>
              <a:rPr lang="en" sz="1900">
                <a:latin typeface="Arial"/>
                <a:ea typeface="Arial"/>
                <a:cs typeface="Arial"/>
                <a:sym typeface="Arial"/>
              </a:rPr>
              <a:t>Los expertos en salud pública siguen estudiando la duración de la protección de las vacunas COVID-19. </a:t>
            </a:r>
            <a:endParaRPr sz="1900" dirty="0">
              <a:latin typeface="Arial"/>
              <a:ea typeface="Arial"/>
              <a:cs typeface="Arial"/>
              <a:sym typeface="Arial"/>
            </a:endParaRPr>
          </a:p>
          <a:p>
            <a:pPr marL="0" lvl="0" indent="0" algn="l" rtl="0">
              <a:lnSpc>
                <a:spcPct val="95000"/>
              </a:lnSpc>
              <a:spcBef>
                <a:spcPts val="1000"/>
              </a:spcBef>
              <a:spcAft>
                <a:spcPts val="0"/>
              </a:spcAft>
              <a:buSzPts val="1500"/>
              <a:buNone/>
            </a:pPr>
            <a:endParaRPr sz="1200" dirty="0">
              <a:latin typeface="Arial"/>
              <a:ea typeface="Arial"/>
              <a:cs typeface="Arial"/>
              <a:sym typeface="Arial"/>
            </a:endParaRPr>
          </a:p>
          <a:p>
            <a:pPr marL="457200" lvl="0" indent="-349250" algn="l" rtl="0">
              <a:lnSpc>
                <a:spcPct val="95000"/>
              </a:lnSpc>
              <a:spcBef>
                <a:spcPts val="1000"/>
              </a:spcBef>
              <a:spcAft>
                <a:spcPts val="0"/>
              </a:spcAft>
              <a:buSzPts val="1900"/>
              <a:buFont typeface="Arial"/>
              <a:buChar char="●"/>
            </a:pPr>
            <a:r>
              <a:rPr lang="en" sz="1900">
                <a:latin typeface="Arial"/>
                <a:ea typeface="Arial"/>
                <a:cs typeface="Arial"/>
                <a:sym typeface="Arial"/>
              </a:rPr>
              <a:t>Estudios recientes muestran que la protección contra el virus puede disminuir con el tiempo y puede variar según la edad y el estado de salud.</a:t>
            </a:r>
            <a:endParaRPr sz="1900" dirty="0">
              <a:latin typeface="Arial"/>
              <a:ea typeface="Arial"/>
              <a:cs typeface="Arial"/>
              <a:sym typeface="Arial"/>
            </a:endParaRPr>
          </a:p>
          <a:p>
            <a:pPr marL="914400" lvl="0" indent="0" algn="l" rtl="0">
              <a:lnSpc>
                <a:spcPct val="95000"/>
              </a:lnSpc>
              <a:spcBef>
                <a:spcPts val="1000"/>
              </a:spcBef>
              <a:spcAft>
                <a:spcPts val="0"/>
              </a:spcAft>
              <a:buSzPts val="1500"/>
              <a:buNone/>
            </a:pPr>
            <a:r>
              <a:rPr lang="en" sz="1900">
                <a:latin typeface="Arial"/>
                <a:ea typeface="Arial"/>
                <a:cs typeface="Arial"/>
                <a:sym typeface="Arial"/>
              </a:rPr>
              <a:t> </a:t>
            </a:r>
            <a:endParaRPr sz="1900" dirty="0">
              <a:latin typeface="Arial"/>
              <a:ea typeface="Arial"/>
              <a:cs typeface="Arial"/>
              <a:sym typeface="Arial"/>
            </a:endParaRPr>
          </a:p>
          <a:p>
            <a:pPr marL="457200" lvl="0" indent="-349250" algn="l" rtl="0">
              <a:lnSpc>
                <a:spcPct val="95000"/>
              </a:lnSpc>
              <a:spcBef>
                <a:spcPts val="0"/>
              </a:spcBef>
              <a:spcAft>
                <a:spcPts val="0"/>
              </a:spcAft>
              <a:buSzPts val="1900"/>
              <a:buFont typeface="Arial"/>
              <a:buChar char="●"/>
            </a:pPr>
            <a:r>
              <a:rPr lang="en" sz="1900">
                <a:latin typeface="Arial"/>
                <a:ea typeface="Arial"/>
                <a:cs typeface="Arial"/>
                <a:sym typeface="Arial"/>
              </a:rPr>
              <a:t>Los CDC recomiendan las dosis de refuerzo como recordatorio del sistema inmunitario para garantizar una protección duradera.</a:t>
            </a:r>
            <a:endParaRPr sz="1900" dirty="0">
              <a:latin typeface="Arial"/>
              <a:ea typeface="Arial"/>
              <a:cs typeface="Arial"/>
              <a:sym typeface="Arial"/>
            </a:endParaRPr>
          </a:p>
        </p:txBody>
      </p:sp>
      <p:sp>
        <p:nvSpPr>
          <p:cNvPr id="198" name="Google Shape;198;p1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Duración de la Protección</a:t>
            </a:r>
            <a:endParaRPr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Eficacia de las Vacunas</a:t>
            </a:r>
            <a:endParaRPr dirty="0">
              <a:latin typeface="Arial"/>
              <a:ea typeface="Arial"/>
              <a:cs typeface="Arial"/>
              <a:sym typeface="Arial"/>
            </a:endParaRPr>
          </a:p>
        </p:txBody>
      </p:sp>
      <p:sp>
        <p:nvSpPr>
          <p:cNvPr id="204" name="Google Shape;204;p18"/>
          <p:cNvSpPr txBox="1">
            <a:spLocks noGrp="1"/>
          </p:cNvSpPr>
          <p:nvPr>
            <p:ph type="body" idx="1"/>
          </p:nvPr>
        </p:nvSpPr>
        <p:spPr>
          <a:xfrm>
            <a:off x="909200" y="983341"/>
            <a:ext cx="7334100" cy="2724000"/>
          </a:xfrm>
          <a:prstGeom prst="rect">
            <a:avLst/>
          </a:prstGeom>
          <a:noFill/>
          <a:ln>
            <a:noFill/>
          </a:ln>
        </p:spPr>
        <p:txBody>
          <a:bodyPr spcFirstLastPara="1" wrap="square" lIns="68575" tIns="34275" rIns="68575" bIns="34275" anchor="t" anchorCtr="0">
            <a:normAutofit fontScale="70000" lnSpcReduction="20000"/>
          </a:bodyPr>
          <a:lstStyle/>
          <a:p>
            <a:pPr marL="457200" lvl="0" indent="-317182" algn="l" rtl="0">
              <a:lnSpc>
                <a:spcPct val="100000"/>
              </a:lnSpc>
              <a:spcBef>
                <a:spcPts val="800"/>
              </a:spcBef>
              <a:spcAft>
                <a:spcPts val="0"/>
              </a:spcAft>
              <a:buSzPct val="100000"/>
              <a:buChar char="●"/>
            </a:pPr>
            <a:r>
              <a:rPr lang="en" sz="1800" dirty="0">
                <a:latin typeface="Arial"/>
                <a:ea typeface="Arial"/>
                <a:cs typeface="Arial"/>
                <a:sym typeface="Arial"/>
              </a:rPr>
              <a:t>Vacunarse ofrece protección contra enfermedades graves y la muerte en la mayoría de los grupos de edad y estados de salud elegibles para la vacunación.</a:t>
            </a:r>
            <a:endParaRPr sz="1800" dirty="0">
              <a:latin typeface="Arial"/>
              <a:ea typeface="Arial"/>
              <a:cs typeface="Arial"/>
              <a:sym typeface="Arial"/>
            </a:endParaRPr>
          </a:p>
          <a:p>
            <a:pPr marL="457200" lvl="0" indent="0" algn="l" rtl="0">
              <a:lnSpc>
                <a:spcPct val="100000"/>
              </a:lnSpc>
              <a:spcBef>
                <a:spcPts val="800"/>
              </a:spcBef>
              <a:spcAft>
                <a:spcPts val="0"/>
              </a:spcAft>
              <a:buSzPct val="112832"/>
              <a:buNone/>
            </a:pPr>
            <a:endParaRPr sz="1564" dirty="0">
              <a:latin typeface="Arial"/>
              <a:ea typeface="Arial"/>
              <a:cs typeface="Arial"/>
              <a:sym typeface="Arial"/>
            </a:endParaRPr>
          </a:p>
          <a:p>
            <a:pPr marL="457200" lvl="0" indent="-317182" algn="l" rtl="0">
              <a:lnSpc>
                <a:spcPct val="100000"/>
              </a:lnSpc>
              <a:spcBef>
                <a:spcPts val="800"/>
              </a:spcBef>
              <a:spcAft>
                <a:spcPts val="0"/>
              </a:spcAft>
              <a:buSzPct val="100000"/>
              <a:buChar char="●"/>
            </a:pPr>
            <a:r>
              <a:rPr lang="en" sz="1800" dirty="0">
                <a:latin typeface="Arial"/>
                <a:ea typeface="Arial"/>
                <a:cs typeface="Arial"/>
                <a:sym typeface="Arial"/>
              </a:rPr>
              <a:t>En diciembre de 2021, el DHHS descubrió que las personas vacunadas tenían 11 veces menos probabilidades de ser hospitalizadas con COVID-19 que las personas no vacunadas.</a:t>
            </a:r>
            <a:endParaRPr sz="1800" dirty="0">
              <a:latin typeface="Arial"/>
              <a:ea typeface="Arial"/>
              <a:cs typeface="Arial"/>
              <a:sym typeface="Arial"/>
            </a:endParaRPr>
          </a:p>
          <a:p>
            <a:pPr marL="457200" lvl="0" indent="0" algn="l" rtl="0">
              <a:lnSpc>
                <a:spcPct val="100000"/>
              </a:lnSpc>
              <a:spcBef>
                <a:spcPts val="800"/>
              </a:spcBef>
              <a:spcAft>
                <a:spcPts val="0"/>
              </a:spcAft>
              <a:buSzPct val="112832"/>
              <a:buNone/>
            </a:pPr>
            <a:endParaRPr sz="1564" dirty="0">
              <a:latin typeface="Arial"/>
              <a:ea typeface="Arial"/>
              <a:cs typeface="Arial"/>
              <a:sym typeface="Arial"/>
            </a:endParaRPr>
          </a:p>
          <a:p>
            <a:pPr marL="457200" lvl="0" indent="-317182" algn="l" rtl="0">
              <a:lnSpc>
                <a:spcPct val="100000"/>
              </a:lnSpc>
              <a:spcBef>
                <a:spcPts val="800"/>
              </a:spcBef>
              <a:spcAft>
                <a:spcPts val="0"/>
              </a:spcAft>
              <a:buSzPct val="100000"/>
              <a:buChar char="●"/>
            </a:pPr>
            <a:r>
              <a:rPr lang="en" sz="1800" dirty="0">
                <a:latin typeface="Arial"/>
                <a:ea typeface="Arial"/>
                <a:cs typeface="Arial"/>
                <a:sym typeface="Arial"/>
              </a:rPr>
              <a:t>Ninguna vacuna es eficaz al 100%, por lo que algunas personas seguirán enfermando o dando positivo.</a:t>
            </a:r>
            <a:endParaRPr sz="1800" dirty="0">
              <a:latin typeface="Arial"/>
              <a:ea typeface="Arial"/>
              <a:cs typeface="Arial"/>
              <a:sym typeface="Arial"/>
            </a:endParaRPr>
          </a:p>
          <a:p>
            <a:pPr marL="457200" lvl="0" indent="0" algn="l" rtl="0">
              <a:lnSpc>
                <a:spcPct val="100000"/>
              </a:lnSpc>
              <a:spcBef>
                <a:spcPts val="800"/>
              </a:spcBef>
              <a:spcAft>
                <a:spcPts val="0"/>
              </a:spcAft>
              <a:buSzPct val="112832"/>
              <a:buNone/>
            </a:pPr>
            <a:endParaRPr sz="1564" dirty="0">
              <a:latin typeface="Arial"/>
              <a:ea typeface="Arial"/>
              <a:cs typeface="Arial"/>
              <a:sym typeface="Arial"/>
            </a:endParaRPr>
          </a:p>
          <a:p>
            <a:pPr marL="457200" lvl="0" indent="-317182" algn="l" rtl="0">
              <a:lnSpc>
                <a:spcPct val="100000"/>
              </a:lnSpc>
              <a:spcBef>
                <a:spcPts val="800"/>
              </a:spcBef>
              <a:spcAft>
                <a:spcPts val="0"/>
              </a:spcAft>
              <a:buSzPct val="100000"/>
              <a:buChar char="●"/>
            </a:pPr>
            <a:r>
              <a:rPr lang="en" sz="1800" dirty="0">
                <a:latin typeface="Arial"/>
                <a:ea typeface="Arial"/>
                <a:cs typeface="Arial"/>
                <a:sym typeface="Arial"/>
              </a:rPr>
              <a:t>Consulte los recursos de los CDC para conocer las últimas novedades sobre la eficacia de las vacunas: </a:t>
            </a:r>
            <a:r>
              <a:rPr lang="en" sz="1800" u="sng" dirty="0">
                <a:solidFill>
                  <a:schemeClr val="hlink"/>
                </a:solidFill>
                <a:latin typeface="Arial"/>
                <a:ea typeface="Arial"/>
                <a:cs typeface="Arial"/>
                <a:sym typeface="Arial"/>
                <a:hlinkClick r:id="rId3"/>
              </a:rPr>
              <a:t>CDC | Las vacunas contra el COVID-19 son efectivas</a:t>
            </a:r>
            <a:r>
              <a:rPr lang="en" sz="1800" dirty="0">
                <a:latin typeface="Arial"/>
                <a:ea typeface="Arial"/>
                <a:cs typeface="Arial"/>
                <a:sym typeface="Arial"/>
              </a:rPr>
              <a:t> </a:t>
            </a:r>
            <a:endParaRPr sz="1800" dirty="0">
              <a:latin typeface="Arial"/>
              <a:ea typeface="Arial"/>
              <a:cs typeface="Arial"/>
              <a:sym typeface="Arial"/>
            </a:endParaRPr>
          </a:p>
        </p:txBody>
      </p:sp>
      <p:sp>
        <p:nvSpPr>
          <p:cNvPr id="205" name="Google Shape;205;p18"/>
          <p:cNvSpPr txBox="1"/>
          <p:nvPr/>
        </p:nvSpPr>
        <p:spPr>
          <a:xfrm>
            <a:off x="337700" y="3875775"/>
            <a:ext cx="6776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a:t>Fuente del Estudio NE DHHS</a:t>
            </a:r>
            <a:r>
              <a:rPr lang="en" sz="1100" b="0" i="0" u="none" strike="noStrike" cap="none">
                <a:solidFill>
                  <a:srgbClr val="000000"/>
                </a:solidFill>
                <a:latin typeface="Arial"/>
                <a:ea typeface="Arial"/>
                <a:cs typeface="Arial"/>
                <a:sym typeface="Arial"/>
              </a:rPr>
              <a:t>: </a:t>
            </a:r>
            <a:r>
              <a:rPr lang="en" sz="1100" b="0" i="0" u="sng" strike="noStrike" cap="none">
                <a:solidFill>
                  <a:schemeClr val="hlink"/>
                </a:solidFill>
                <a:latin typeface="Arial"/>
                <a:ea typeface="Arial"/>
                <a:cs typeface="Arial"/>
                <a:sym typeface="Arial"/>
                <a:hlinkClick r:id="rId4"/>
              </a:rPr>
              <a:t>https://dhhs.ne.gov/Pages/Pressrelease/11Xlesslikely46Xlesslikely.aspx</a:t>
            </a:r>
            <a:r>
              <a:rPr lang="en" sz="1100" b="0" i="0" u="none" strike="noStrike" cap="none">
                <a:solidFill>
                  <a:schemeClr val="dk1"/>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p19"/>
          <p:cNvSpPr txBox="1">
            <a:spLocks noGrp="1"/>
          </p:cNvSpPr>
          <p:nvPr>
            <p:ph type="body" idx="1"/>
          </p:nvPr>
        </p:nvSpPr>
        <p:spPr>
          <a:xfrm>
            <a:off x="893925" y="900075"/>
            <a:ext cx="7341000" cy="3318600"/>
          </a:xfrm>
          <a:prstGeom prst="rect">
            <a:avLst/>
          </a:prstGeom>
          <a:noFill/>
          <a:ln>
            <a:noFill/>
          </a:ln>
        </p:spPr>
        <p:txBody>
          <a:bodyPr spcFirstLastPara="1" wrap="square" lIns="68575" tIns="34275" rIns="68575" bIns="34275" anchor="t" anchorCtr="0">
            <a:normAutofit fontScale="85000" lnSpcReduction="20000"/>
          </a:bodyPr>
          <a:lstStyle/>
          <a:p>
            <a:pPr marL="457200" lvl="0" indent="-331647" algn="l" rtl="0">
              <a:lnSpc>
                <a:spcPct val="100000"/>
              </a:lnSpc>
              <a:spcBef>
                <a:spcPts val="800"/>
              </a:spcBef>
              <a:spcAft>
                <a:spcPts val="0"/>
              </a:spcAft>
              <a:buSzPct val="100000"/>
              <a:buChar char="●"/>
            </a:pPr>
            <a:r>
              <a:rPr lang="en" sz="1908">
                <a:latin typeface="Arial"/>
                <a:ea typeface="Arial"/>
                <a:cs typeface="Arial"/>
                <a:sym typeface="Arial"/>
              </a:rPr>
              <a:t>Vacunarse y reforzarse ofrece altos niveles de protección contra las enfermedades graves y la muerte en todos los grupos de edad elegibles con diferentes necesidades sanitarias. </a:t>
            </a:r>
            <a:endParaRPr sz="1908" dirty="0">
              <a:latin typeface="Arial"/>
              <a:ea typeface="Arial"/>
              <a:cs typeface="Arial"/>
              <a:sym typeface="Arial"/>
            </a:endParaRPr>
          </a:p>
          <a:p>
            <a:pPr marL="0" lvl="0" indent="0" algn="l" rtl="0">
              <a:lnSpc>
                <a:spcPct val="100000"/>
              </a:lnSpc>
              <a:spcBef>
                <a:spcPts val="800"/>
              </a:spcBef>
              <a:spcAft>
                <a:spcPts val="0"/>
              </a:spcAft>
              <a:buSzPct val="122943"/>
              <a:buNone/>
            </a:pPr>
            <a:endParaRPr sz="1319" dirty="0">
              <a:latin typeface="Arial"/>
              <a:ea typeface="Arial"/>
              <a:cs typeface="Arial"/>
              <a:sym typeface="Arial"/>
            </a:endParaRPr>
          </a:p>
          <a:p>
            <a:pPr marL="457200" lvl="0" indent="-331647" algn="l" rtl="0">
              <a:lnSpc>
                <a:spcPct val="100000"/>
              </a:lnSpc>
              <a:spcBef>
                <a:spcPts val="400"/>
              </a:spcBef>
              <a:spcAft>
                <a:spcPts val="0"/>
              </a:spcAft>
              <a:buSzPct val="100000"/>
              <a:buChar char="●"/>
            </a:pPr>
            <a:r>
              <a:rPr lang="en" sz="1908">
                <a:latin typeface="Arial"/>
                <a:ea typeface="Arial"/>
                <a:cs typeface="Arial"/>
                <a:sym typeface="Arial"/>
              </a:rPr>
              <a:t>En diciembre de 2021, el DHHS descubrió que las personas vacunadas y reforzadas tenían 46 veces menos probabilidades de ser hospitalizadas que las no vacunadas.</a:t>
            </a:r>
            <a:endParaRPr sz="1908" dirty="0">
              <a:latin typeface="Arial"/>
              <a:ea typeface="Arial"/>
              <a:cs typeface="Arial"/>
              <a:sym typeface="Arial"/>
            </a:endParaRPr>
          </a:p>
          <a:p>
            <a:pPr marL="0" lvl="0" indent="0" algn="l" rtl="0">
              <a:lnSpc>
                <a:spcPct val="100000"/>
              </a:lnSpc>
              <a:spcBef>
                <a:spcPts val="400"/>
              </a:spcBef>
              <a:spcAft>
                <a:spcPts val="0"/>
              </a:spcAft>
              <a:buSzPct val="132810"/>
              <a:buNone/>
            </a:pPr>
            <a:endParaRPr sz="1221" dirty="0">
              <a:latin typeface="Arial"/>
              <a:ea typeface="Arial"/>
              <a:cs typeface="Arial"/>
              <a:sym typeface="Arial"/>
            </a:endParaRPr>
          </a:p>
          <a:p>
            <a:pPr marL="457200" lvl="0" indent="-331647" algn="l" rtl="0">
              <a:lnSpc>
                <a:spcPct val="100000"/>
              </a:lnSpc>
              <a:spcBef>
                <a:spcPts val="400"/>
              </a:spcBef>
              <a:spcAft>
                <a:spcPts val="0"/>
              </a:spcAft>
              <a:buSzPct val="100000"/>
              <a:buFont typeface="Arial"/>
              <a:buChar char="●"/>
            </a:pPr>
            <a:r>
              <a:rPr lang="en" sz="1908">
                <a:latin typeface="Arial"/>
                <a:ea typeface="Arial"/>
                <a:cs typeface="Arial"/>
                <a:sym typeface="Arial"/>
              </a:rPr>
              <a:t>Ninguna vacuna es 100% eficaz para evitar que la gente enferme, por lo que los casos de ruptura (que dan positivo después de vacunarse) seguirán ocurriendo, pero es mucho menos probable que den lugar a una enfermedad grave o a la muerte.</a:t>
            </a:r>
            <a:endParaRPr sz="1908" dirty="0">
              <a:latin typeface="Arial"/>
              <a:ea typeface="Arial"/>
              <a:cs typeface="Arial"/>
              <a:sym typeface="Arial"/>
            </a:endParaRPr>
          </a:p>
          <a:p>
            <a:pPr marL="457200" lvl="0" indent="0" algn="l" rtl="0">
              <a:lnSpc>
                <a:spcPct val="100000"/>
              </a:lnSpc>
              <a:spcBef>
                <a:spcPts val="400"/>
              </a:spcBef>
              <a:spcAft>
                <a:spcPts val="0"/>
              </a:spcAft>
              <a:buSzPct val="140888"/>
              <a:buNone/>
            </a:pPr>
            <a:endParaRPr sz="1151" dirty="0">
              <a:latin typeface="Arial"/>
              <a:ea typeface="Arial"/>
              <a:cs typeface="Arial"/>
              <a:sym typeface="Arial"/>
            </a:endParaRPr>
          </a:p>
          <a:p>
            <a:pPr marL="457200" lvl="0" indent="-325808" algn="l" rtl="0">
              <a:lnSpc>
                <a:spcPct val="100000"/>
              </a:lnSpc>
              <a:spcBef>
                <a:spcPts val="400"/>
              </a:spcBef>
              <a:spcAft>
                <a:spcPts val="0"/>
              </a:spcAft>
              <a:buSzPct val="94334"/>
              <a:buFont typeface="Arial"/>
              <a:buChar char="●"/>
            </a:pPr>
            <a:r>
              <a:rPr lang="en" sz="1908">
                <a:latin typeface="Arial"/>
                <a:ea typeface="Arial"/>
                <a:cs typeface="Arial"/>
                <a:sym typeface="Arial"/>
              </a:rPr>
              <a:t>Para más información sobre las vacunas de refuerzo, visite:                                         </a:t>
            </a:r>
            <a:r>
              <a:rPr lang="en" sz="1908" u="sng">
                <a:solidFill>
                  <a:schemeClr val="hlink"/>
                </a:solidFill>
                <a:latin typeface="Arial"/>
                <a:ea typeface="Arial"/>
                <a:cs typeface="Arial"/>
                <a:sym typeface="Arial"/>
                <a:hlinkClick r:id="rId3"/>
              </a:rPr>
              <a:t>CDC | Dosis de refuerzo de la vacuna contra el COVID-19</a:t>
            </a:r>
            <a:r>
              <a:rPr lang="en" sz="1908">
                <a:latin typeface="Arial"/>
                <a:ea typeface="Arial"/>
                <a:cs typeface="Arial"/>
                <a:sym typeface="Arial"/>
              </a:rPr>
              <a:t> </a:t>
            </a:r>
            <a:endParaRPr sz="1800" dirty="0">
              <a:latin typeface="Arial"/>
              <a:ea typeface="Arial"/>
              <a:cs typeface="Arial"/>
              <a:sym typeface="Arial"/>
            </a:endParaRPr>
          </a:p>
        </p:txBody>
      </p:sp>
      <p:sp>
        <p:nvSpPr>
          <p:cNvPr id="212" name="Google Shape;212;p1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Eficacia del Refuerzo</a:t>
            </a:r>
            <a:endParaRPr dirty="0">
              <a:latin typeface="Arial"/>
              <a:ea typeface="Arial"/>
              <a:cs typeface="Arial"/>
              <a:sym typeface="Arial"/>
            </a:endParaRPr>
          </a:p>
        </p:txBody>
      </p:sp>
      <p:sp>
        <p:nvSpPr>
          <p:cNvPr id="213" name="Google Shape;213;p19"/>
          <p:cNvSpPr txBox="1"/>
          <p:nvPr/>
        </p:nvSpPr>
        <p:spPr>
          <a:xfrm>
            <a:off x="498450" y="4145300"/>
            <a:ext cx="75507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a:t>Fuente del Estudio NE DHHS</a:t>
            </a:r>
            <a:r>
              <a:rPr lang="en" sz="1100" b="0" i="0" u="none" strike="noStrike" cap="none">
                <a:solidFill>
                  <a:srgbClr val="000000"/>
                </a:solidFill>
                <a:latin typeface="Arial"/>
                <a:ea typeface="Arial"/>
                <a:cs typeface="Arial"/>
                <a:sym typeface="Arial"/>
              </a:rPr>
              <a:t>: </a:t>
            </a:r>
            <a:r>
              <a:rPr lang="en" sz="1100" b="0" i="0" u="sng" strike="noStrike" cap="none">
                <a:solidFill>
                  <a:schemeClr val="hlink"/>
                </a:solidFill>
                <a:latin typeface="Arial"/>
                <a:ea typeface="Arial"/>
                <a:cs typeface="Arial"/>
                <a:sym typeface="Arial"/>
                <a:hlinkClick r:id="rId4"/>
              </a:rPr>
              <a:t>https://dhhs.ne.gov/Pages/Pressrelease/11Xlesslikely46Xlesslikely.aspx</a:t>
            </a:r>
            <a:r>
              <a:rPr lang="en" sz="1100" b="0" i="0" u="none" strike="noStrike" cap="none">
                <a:solidFill>
                  <a:schemeClr val="dk1"/>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100"/>
              <a:buNone/>
            </a:pPr>
            <a:r>
              <a:rPr lang="en">
                <a:solidFill>
                  <a:srgbClr val="036080"/>
                </a:solidFill>
              </a:rPr>
              <a:t>Seguridad y Desarrollo</a:t>
            </a:r>
            <a:endParaRPr dirty="0">
              <a:solidFill>
                <a:srgbClr val="036080"/>
              </a:solidFill>
            </a:endParaRPr>
          </a:p>
        </p:txBody>
      </p:sp>
      <p:sp>
        <p:nvSpPr>
          <p:cNvPr id="102" name="Google Shape;102;p2"/>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1400">
                <a:solidFill>
                  <a:srgbClr val="FFC843"/>
                </a:solidFill>
              </a:rPr>
              <a:t>Visión general del proceso de desarrollo de vacunas y cómo los científicos garantizan su seguridad</a:t>
            </a:r>
            <a:endParaRPr sz="1400" dirty="0">
              <a:solidFill>
                <a:srgbClr val="FFC843"/>
              </a:solidFill>
            </a:endParaRPr>
          </a:p>
          <a:p>
            <a:pPr marL="0" lvl="0" indent="0" algn="ctr" rtl="0">
              <a:lnSpc>
                <a:spcPct val="100000"/>
              </a:lnSpc>
              <a:spcBef>
                <a:spcPts val="0"/>
              </a:spcBef>
              <a:spcAft>
                <a:spcPts val="0"/>
              </a:spcAft>
              <a:buSzPts val="2800"/>
              <a:buNone/>
            </a:pP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0" descr="La doctora Susana Morales habla sobre por qué podemos confiar en que las vacunas contra COVID autorizadas en los EE.UU. protegen contra enfermedades graves.&#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Para mí, lo que yo miré cuando yo estaba haciendo mi repaso de toda la información era ¿son efectivas las vacunas? Y averigüé que son muy efectivas y lo número uno que todo el mundo debe saber que, yo no creo que se ha comunicado suficiente, es que las personas vacunadas en los tres estudios de las tres vacunas que se han aprobado ninguna de las personas vacunadas se enfermaron de COVID suficiente para ser internados en el hospital, no tuvieron que estar en ventiladores y ninguno murieron de COVID.&#10;&#10;--&#10;&#10;For me, what I looked at when I was doing my review of all of the information was, are vaccines effective? And I found out that they are very effective and the number one thing that everyone should know, that I don’t think is communicated enough, is that of the vaccinated people in the three studies of the three vaccines that have been approved, none of the vaccinated people got sick from COVID enough to be admitted to the hospital, they did not have to be on ventilators, and none died from COVID." title="¿Qué tan efectivas son las vacunas contra el COVID? Susana Morales, MD">
            <a:hlinkClick r:id="rId3"/>
          </p:cNvPr>
          <p:cNvPicPr preferRelativeResize="0"/>
          <p:nvPr/>
        </p:nvPicPr>
        <p:blipFill rotWithShape="1">
          <a:blip r:embed="rId4">
            <a:alphaModFix/>
          </a:blip>
          <a:srcRect/>
          <a:stretch/>
        </p:blipFill>
        <p:spPr>
          <a:xfrm>
            <a:off x="2286000" y="406025"/>
            <a:ext cx="457200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1" descr="La doctora Ana G. Cepin explica cómo ayuda la vacuna contra COVID a entrenar a nuestro sistema inmune a prevenir la enfermedad grave.&#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ir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Pinterest: https://www.pinterest.com/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Bueno, lo que la vacuna hace es darle información a tu cuerpo de cómo pelear la infección en un futuro, entonces. Con lo que esté en la vacuna, lo que yo digo es que está enseñándole al cuerpo cómo desarrollar los soldados para pelear la infección en un futuro, entonces le da información al cuerpo para, si en el futuro ven el virus, entonces lo reconocen rápidamente y ya pueden pelear contra contra el virus. &#10;&#10;Es bien efectiva en prevenir infección de COVID y no es cien por ciento en términos de prevenir infección, pero si te enfermas, hay menos riesgo de que sea una enfermedad severa, algo que haga que necesite ir al hospital o ser hospitalizada o hasta morir de esta infección. Entonces, sí, la vacuna ayuda a prevenir la infección, pero sí, si te infectas entonces es usualmente es menos severa.&#10;&#10;--&#10;&#10;Well, what the vaccine does is give your body information on how to fight the infection in the future. What I tell people is that what is in the vaccine is teaching the body how to develop the soldiers to fight the infection. It then gives information to the body so, if in the future they see the virus, they recognize it quickly and already know how to fight against the virus. &#10;&#10;It is very effective in preventing COVID infection, it is not one hundred percent in terms of preventing infection but if you do get sick, there is less risk of it being a severe illness, something that makes you need to go to the hospital or be hospitalized or even die from the infection. So the vaccine helps prevent infection, yes, but if you do get infected then it is usually less severe." title="¿Cómo funcionan las vacunas contra el COVID? Ana G. Cepin, MD">
            <a:hlinkClick r:id="rId3"/>
          </p:cNvPr>
          <p:cNvPicPr preferRelativeResize="0"/>
          <p:nvPr/>
        </p:nvPicPr>
        <p:blipFill rotWithShape="1">
          <a:blip r:embed="rId4">
            <a:alphaModFix/>
          </a:blip>
          <a:srcRect/>
          <a:stretch/>
        </p:blipFill>
        <p:spPr>
          <a:xfrm>
            <a:off x="2286000" y="467925"/>
            <a:ext cx="4572000"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2" descr="Rhea Boyd, MD, MPH, addresses concerns about safety of the COVID vaccines, and why not to wait to get vaccinate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What we know for sure is that after we've given the vaccine to hundreds of millions of Americans, they're incredibly safe and incredibly effective. And any of the serious side effects we've seen are exceedingly rare. What we don't know is the additional variants that might pop up that might evade the immune response, might hide away from the immune response our body makes because you received the vaccines. What we don't know is if the vaccines will continue to be effective two years from now or 10 years from now, just from the doses you've already received. But what we do know is that if you get COVID today, you have a very high risk of being, having long COVID or prolonged symptoms, of being hospitalized or even dying of COVID when you compare it to your risk of getting the vaccine. So, from what we know, this vaccine is the most effective way for us to limit the spread of COVID and protect yourself from COVID’s most serious complications." title="I'm more worried about the vaccines than COVID... Rhea Boyd, MD, MPH">
            <a:hlinkClick r:id="rId3"/>
          </p:cNvPr>
          <p:cNvPicPr preferRelativeResize="0"/>
          <p:nvPr/>
        </p:nvPicPr>
        <p:blipFill rotWithShape="1">
          <a:blip r:embed="rId4">
            <a:alphaModFix/>
          </a:blip>
          <a:srcRect/>
          <a:stretch/>
        </p:blipFill>
        <p:spPr>
          <a:xfrm>
            <a:off x="2286000" y="547875"/>
            <a:ext cx="4572000" cy="3429000"/>
          </a:xfrm>
          <a:prstGeom prst="rect">
            <a:avLst/>
          </a:prstGeom>
          <a:noFill/>
          <a:ln>
            <a:noFill/>
          </a:ln>
        </p:spPr>
      </p:pic>
      <p:sp>
        <p:nvSpPr>
          <p:cNvPr id="229" name="Google Shape;229;p22"/>
          <p:cNvSpPr txBox="1"/>
          <p:nvPr/>
        </p:nvSpPr>
        <p:spPr>
          <a:xfrm>
            <a:off x="2170975" y="3545775"/>
            <a:ext cx="6412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rPr>
              <a:t>Me preocupa más la vacuna que el COVID</a:t>
            </a:r>
            <a:endParaRPr sz="1600" b="1" dirty="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3" descr="Edith Bracho-Sanchez, MD explains that we're still learning how long protection against COVID-19 lasts after vaccination.&#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e’re still learning exactly how long we’re going to be protected against COVID-19 from the vaccines that are currently available. The data that we’ve seen so far says at least six months, but we also have to remember we haven’t been vaccinating people for that long, right? So, it might be six months because we haven’t tested it that much further out from six months. But it is definitely an area that we’re currently looking into. I think the longer they’re out in the market and the longer COVID persists in our community, with both of those things together, we’re going to be able to tell a little bit better how long we’re protected for." title="How long does protection from the COVID vaccine last? Edith Bracho-Sanchez, MD">
            <a:hlinkClick r:id="rId3"/>
          </p:cNvPr>
          <p:cNvPicPr preferRelativeResize="0"/>
          <p:nvPr/>
        </p:nvPicPr>
        <p:blipFill rotWithShape="1">
          <a:blip r:embed="rId4">
            <a:alphaModFix/>
          </a:blip>
          <a:srcRect/>
          <a:stretch/>
        </p:blipFill>
        <p:spPr>
          <a:xfrm>
            <a:off x="2286000" y="455050"/>
            <a:ext cx="4572000" cy="3429000"/>
          </a:xfrm>
          <a:prstGeom prst="rect">
            <a:avLst/>
          </a:prstGeom>
          <a:noFill/>
          <a:ln>
            <a:noFill/>
          </a:ln>
        </p:spPr>
      </p:pic>
      <p:sp>
        <p:nvSpPr>
          <p:cNvPr id="235" name="Google Shape;235;p23"/>
          <p:cNvSpPr txBox="1"/>
          <p:nvPr/>
        </p:nvSpPr>
        <p:spPr>
          <a:xfrm>
            <a:off x="2237750" y="3468550"/>
            <a:ext cx="64128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rPr>
              <a:t>¿Cuánto dura la protección de la vacuna COVID?</a:t>
            </a:r>
            <a:endParaRPr sz="1500" b="1" dirty="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4"/>
          <p:cNvSpPr txBox="1">
            <a:spLocks noGrp="1"/>
          </p:cNvSpPr>
          <p:nvPr>
            <p:ph type="body" idx="1"/>
          </p:nvPr>
        </p:nvSpPr>
        <p:spPr>
          <a:xfrm>
            <a:off x="889775" y="872400"/>
            <a:ext cx="7309200" cy="3398700"/>
          </a:xfrm>
          <a:prstGeom prst="rect">
            <a:avLst/>
          </a:prstGeom>
          <a:noFill/>
          <a:ln>
            <a:noFill/>
          </a:ln>
        </p:spPr>
        <p:txBody>
          <a:bodyPr spcFirstLastPara="1" wrap="square" lIns="68575" tIns="34275" rIns="68575" bIns="34275" anchor="t" anchorCtr="0">
            <a:noAutofit/>
          </a:bodyPr>
          <a:lstStyle/>
          <a:p>
            <a:pPr marL="457200" lvl="0" indent="-317500" algn="l" rtl="0">
              <a:lnSpc>
                <a:spcPct val="100000"/>
              </a:lnSpc>
              <a:spcBef>
                <a:spcPts val="0"/>
              </a:spcBef>
              <a:spcAft>
                <a:spcPts val="0"/>
              </a:spcAft>
              <a:buSzPts val="1400"/>
              <a:buFont typeface="Arial"/>
              <a:buChar char="●"/>
            </a:pPr>
            <a:r>
              <a:rPr lang="en" sz="1400" dirty="0">
                <a:latin typeface="Arial"/>
                <a:ea typeface="Arial"/>
                <a:cs typeface="Arial"/>
                <a:sym typeface="Arial"/>
              </a:rPr>
              <a:t>Las variantes se producen cuando el virus aprende y muta, o cambia, para convertirse en:</a:t>
            </a:r>
            <a:endParaRPr sz="1400" dirty="0">
              <a:latin typeface="Arial"/>
              <a:ea typeface="Arial"/>
              <a:cs typeface="Arial"/>
              <a:sym typeface="Arial"/>
            </a:endParaRPr>
          </a:p>
          <a:p>
            <a:pPr marL="914400" lvl="1" indent="-317500" algn="l" rtl="0">
              <a:lnSpc>
                <a:spcPct val="100000"/>
              </a:lnSpc>
              <a:spcBef>
                <a:spcPts val="1000"/>
              </a:spcBef>
              <a:spcAft>
                <a:spcPts val="0"/>
              </a:spcAft>
              <a:buSzPts val="1400"/>
              <a:buFont typeface="Arial"/>
              <a:buChar char="○"/>
            </a:pPr>
            <a:r>
              <a:rPr lang="en" sz="1400" dirty="0">
                <a:latin typeface="Arial"/>
                <a:ea typeface="Arial"/>
                <a:cs typeface="Arial"/>
                <a:sym typeface="Arial"/>
              </a:rPr>
              <a:t>Más severo</a:t>
            </a:r>
            <a:endParaRPr sz="1400" dirty="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dirty="0">
                <a:latin typeface="Arial"/>
                <a:ea typeface="Arial"/>
                <a:cs typeface="Arial"/>
                <a:sym typeface="Arial"/>
              </a:rPr>
              <a:t>Más fácil de propagar (transmisible)</a:t>
            </a:r>
            <a:endParaRPr sz="1400" dirty="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dirty="0">
                <a:latin typeface="Arial"/>
                <a:ea typeface="Arial"/>
                <a:cs typeface="Arial"/>
                <a:sym typeface="Arial"/>
              </a:rPr>
              <a:t>Es más fácil infectar a los que ya tienen cierta protección (ya sea por vacunación, infección o ambas)</a:t>
            </a:r>
            <a:endParaRPr sz="1400" dirty="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dirty="0">
                <a:latin typeface="Arial"/>
                <a:ea typeface="Arial"/>
                <a:cs typeface="Arial"/>
                <a:sym typeface="Arial"/>
              </a:rPr>
              <a:t>Una combinación de más grave, más transmisible, y/o capaz de esquivar la protección existente</a:t>
            </a:r>
            <a:endParaRPr sz="1400" dirty="0">
              <a:latin typeface="Arial"/>
              <a:ea typeface="Arial"/>
              <a:cs typeface="Arial"/>
              <a:sym typeface="Arial"/>
            </a:endParaRPr>
          </a:p>
          <a:p>
            <a:pPr marL="457200" lvl="0" indent="-317500" algn="l" rtl="0">
              <a:lnSpc>
                <a:spcPct val="100000"/>
              </a:lnSpc>
              <a:spcBef>
                <a:spcPts val="1000"/>
              </a:spcBef>
              <a:spcAft>
                <a:spcPts val="0"/>
              </a:spcAft>
              <a:buSzPts val="1400"/>
              <a:buChar char="●"/>
            </a:pPr>
            <a:r>
              <a:rPr lang="en" sz="1400" dirty="0">
                <a:latin typeface="Arial"/>
                <a:ea typeface="Arial"/>
                <a:cs typeface="Arial"/>
                <a:sym typeface="Arial"/>
              </a:rPr>
              <a:t>Un mayor número de personas vacunadas significa que es más difícil que el virus infecte a las personas, aprenda cómo lo combate el cuerpo y luego mute para esquivar el sistema inmunitario. Esto ayuda a proteger a nuestras comunidades, especialmente a las más vulnerables, de futuras variantes.</a:t>
            </a:r>
            <a:endParaRPr sz="1400" dirty="0">
              <a:latin typeface="Arial"/>
              <a:ea typeface="Arial"/>
              <a:cs typeface="Arial"/>
              <a:sym typeface="Arial"/>
            </a:endParaRPr>
          </a:p>
          <a:p>
            <a:pPr marL="0" lvl="0" indent="0" algn="l" rtl="0">
              <a:lnSpc>
                <a:spcPct val="100000"/>
              </a:lnSpc>
              <a:spcBef>
                <a:spcPts val="1000"/>
              </a:spcBef>
              <a:spcAft>
                <a:spcPts val="1000"/>
              </a:spcAft>
              <a:buSzPts val="1500"/>
              <a:buNone/>
            </a:pPr>
            <a:r>
              <a:rPr lang="en" sz="1050" dirty="0">
                <a:latin typeface="Arial"/>
                <a:ea typeface="Arial"/>
                <a:cs typeface="Arial"/>
                <a:sym typeface="Arial"/>
              </a:rPr>
              <a:t>Fuente: </a:t>
            </a:r>
            <a:r>
              <a:rPr lang="en" sz="1050" u="sng" dirty="0">
                <a:solidFill>
                  <a:schemeClr val="hlink"/>
                </a:solidFill>
                <a:latin typeface="Arial"/>
                <a:ea typeface="Arial"/>
                <a:cs typeface="Arial"/>
                <a:sym typeface="Arial"/>
                <a:hlinkClick r:id="rId3"/>
              </a:rPr>
              <a:t>IDSA | SARS-CoV-2 Variants</a:t>
            </a:r>
            <a:r>
              <a:rPr lang="en" sz="1600" dirty="0">
                <a:highlight>
                  <a:schemeClr val="accent2"/>
                </a:highlight>
                <a:latin typeface="Arial"/>
                <a:ea typeface="Arial"/>
                <a:cs typeface="Arial"/>
                <a:sym typeface="Arial"/>
              </a:rPr>
              <a:t> </a:t>
            </a:r>
            <a:endParaRPr sz="1600" dirty="0">
              <a:highlight>
                <a:schemeClr val="accent2"/>
              </a:highlight>
              <a:latin typeface="Arial"/>
              <a:ea typeface="Arial"/>
              <a:cs typeface="Arial"/>
              <a:sym typeface="Arial"/>
            </a:endParaRPr>
          </a:p>
        </p:txBody>
      </p:sp>
      <p:sp>
        <p:nvSpPr>
          <p:cNvPr id="241" name="Google Shape;241;p2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dirty="0">
                <a:latin typeface="Arial"/>
                <a:ea typeface="Arial"/>
                <a:cs typeface="Arial"/>
                <a:sym typeface="Arial"/>
              </a:rPr>
              <a:t>Variantes</a:t>
            </a:r>
            <a:endParaRPr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5"/>
          <p:cNvSpPr txBox="1">
            <a:spLocks noGrp="1"/>
          </p:cNvSpPr>
          <p:nvPr>
            <p:ph type="body" idx="1"/>
          </p:nvPr>
        </p:nvSpPr>
        <p:spPr>
          <a:xfrm>
            <a:off x="910600" y="1132925"/>
            <a:ext cx="7421700" cy="3085800"/>
          </a:xfrm>
          <a:prstGeom prst="rect">
            <a:avLst/>
          </a:prstGeom>
          <a:noFill/>
          <a:ln>
            <a:noFill/>
          </a:ln>
        </p:spPr>
        <p:txBody>
          <a:bodyPr spcFirstLastPara="1" wrap="square" lIns="68575" tIns="34275" rIns="68575" bIns="34275" anchor="t" anchorCtr="0">
            <a:normAutofit/>
          </a:bodyPr>
          <a:lstStyle/>
          <a:p>
            <a:pPr marL="457200" lvl="0" indent="-330200" algn="l" rtl="0">
              <a:lnSpc>
                <a:spcPct val="100000"/>
              </a:lnSpc>
              <a:spcBef>
                <a:spcPts val="0"/>
              </a:spcBef>
              <a:spcAft>
                <a:spcPts val="0"/>
              </a:spcAft>
              <a:buSzPts val="1600"/>
              <a:buFont typeface="Arial"/>
              <a:buChar char="●"/>
            </a:pPr>
            <a:r>
              <a:rPr lang="en" sz="1600">
                <a:latin typeface="Arial"/>
                <a:ea typeface="Arial"/>
                <a:cs typeface="Arial"/>
                <a:sym typeface="Arial"/>
              </a:rPr>
              <a:t>Las vacunas ayudan a prevenir la infección y a combatir el virus. Esto le da menos oportunidad de aprender y crear mutaciones significativas.</a:t>
            </a:r>
            <a:endParaRPr sz="1600" dirty="0">
              <a:latin typeface="Arial"/>
              <a:ea typeface="Arial"/>
              <a:cs typeface="Arial"/>
              <a:sym typeface="Arial"/>
            </a:endParaRPr>
          </a:p>
          <a:p>
            <a:pPr marL="0" lvl="0" indent="0" algn="l" rtl="0">
              <a:lnSpc>
                <a:spcPct val="100000"/>
              </a:lnSpc>
              <a:spcBef>
                <a:spcPts val="0"/>
              </a:spcBef>
              <a:spcAft>
                <a:spcPts val="0"/>
              </a:spcAft>
              <a:buSzPts val="1500"/>
              <a:buNone/>
            </a:pPr>
            <a:endParaRPr sz="1600" dirty="0">
              <a:latin typeface="Arial"/>
              <a:ea typeface="Arial"/>
              <a:cs typeface="Arial"/>
              <a:sym typeface="Arial"/>
            </a:endParaRPr>
          </a:p>
          <a:p>
            <a:pPr marL="457200" lvl="0" indent="-330200" algn="l" rtl="0">
              <a:lnSpc>
                <a:spcPct val="100000"/>
              </a:lnSpc>
              <a:spcBef>
                <a:spcPts val="0"/>
              </a:spcBef>
              <a:spcAft>
                <a:spcPts val="0"/>
              </a:spcAft>
              <a:buSzPts val="1600"/>
              <a:buFont typeface="Arial"/>
              <a:buChar char="●"/>
            </a:pPr>
            <a:r>
              <a:rPr lang="en" sz="1600">
                <a:latin typeface="Arial"/>
                <a:ea typeface="Arial"/>
                <a:cs typeface="Arial"/>
                <a:sym typeface="Arial"/>
              </a:rPr>
              <a:t>Las vacunas pueden reducir la vulnerabilidad de las comunidades y hacer que los grandes brotes de las nuevas variantes tengan menos probabilidades de ser graves y afectar negativamente a la comunidad.</a:t>
            </a:r>
            <a:endParaRPr sz="1600" dirty="0">
              <a:latin typeface="Arial"/>
              <a:ea typeface="Arial"/>
              <a:cs typeface="Arial"/>
              <a:sym typeface="Arial"/>
            </a:endParaRPr>
          </a:p>
          <a:p>
            <a:pPr marL="0" lvl="0" indent="0" algn="l" rtl="0">
              <a:lnSpc>
                <a:spcPct val="100000"/>
              </a:lnSpc>
              <a:spcBef>
                <a:spcPts val="0"/>
              </a:spcBef>
              <a:spcAft>
                <a:spcPts val="0"/>
              </a:spcAft>
              <a:buSzPts val="1500"/>
              <a:buNone/>
            </a:pPr>
            <a:endParaRPr sz="1600" dirty="0">
              <a:latin typeface="Arial"/>
              <a:ea typeface="Arial"/>
              <a:cs typeface="Arial"/>
              <a:sym typeface="Arial"/>
            </a:endParaRPr>
          </a:p>
          <a:p>
            <a:pPr marL="457200" lvl="0" indent="-330200" algn="l" rtl="0">
              <a:lnSpc>
                <a:spcPct val="100000"/>
              </a:lnSpc>
              <a:spcBef>
                <a:spcPts val="0"/>
              </a:spcBef>
              <a:spcAft>
                <a:spcPts val="0"/>
              </a:spcAft>
              <a:buSzPts val="1600"/>
              <a:buFont typeface="Arial"/>
              <a:buChar char="●"/>
            </a:pPr>
            <a:r>
              <a:rPr lang="en" sz="1600">
                <a:latin typeface="Arial"/>
                <a:ea typeface="Arial"/>
                <a:cs typeface="Arial"/>
                <a:sym typeface="Arial"/>
              </a:rPr>
              <a:t>Las vacunas siguen siendo eficaces contra todas las variantes conocidas actualmente. Para más información sobre las variantes, visite: </a:t>
            </a:r>
            <a:r>
              <a:rPr lang="en" sz="1600" u="sng">
                <a:solidFill>
                  <a:schemeClr val="hlink"/>
                </a:solidFill>
                <a:latin typeface="Arial"/>
                <a:ea typeface="Arial"/>
                <a:cs typeface="Arial"/>
                <a:sym typeface="Arial"/>
                <a:hlinkClick r:id="rId3"/>
              </a:rPr>
              <a:t>CDC | Información importante acerca de las variantes</a:t>
            </a:r>
            <a:r>
              <a:rPr lang="en" sz="1600">
                <a:latin typeface="Arial"/>
                <a:ea typeface="Arial"/>
                <a:cs typeface="Arial"/>
                <a:sym typeface="Arial"/>
              </a:rPr>
              <a:t>  </a:t>
            </a:r>
            <a:endParaRPr dirty="0"/>
          </a:p>
        </p:txBody>
      </p:sp>
      <p:sp>
        <p:nvSpPr>
          <p:cNvPr id="247" name="Google Shape;247;p2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Variantes y Vacunas</a:t>
            </a:r>
            <a:endParaRPr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036080"/>
                </a:solidFill>
              </a:rPr>
              <a:t>Efectos Secundarios</a:t>
            </a:r>
            <a:endParaRPr dirty="0">
              <a:solidFill>
                <a:srgbClr val="036080"/>
              </a:solidFill>
            </a:endParaRPr>
          </a:p>
        </p:txBody>
      </p:sp>
      <p:sp>
        <p:nvSpPr>
          <p:cNvPr id="253" name="Google Shape;253;p26"/>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Qué esperar después de la vacunación, efectos secundarios comunes y raros</a:t>
            </a:r>
            <a:endParaRPr sz="1400" dirty="0">
              <a:solidFill>
                <a:srgbClr val="FFC84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7"/>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9" name="Google Shape;259;p27"/>
          <p:cNvSpPr txBox="1">
            <a:spLocks noGrp="1"/>
          </p:cNvSpPr>
          <p:nvPr>
            <p:ph type="body" idx="1"/>
          </p:nvPr>
        </p:nvSpPr>
        <p:spPr>
          <a:xfrm>
            <a:off x="872500" y="3037425"/>
            <a:ext cx="7322100" cy="1194300"/>
          </a:xfrm>
          <a:prstGeom prst="rect">
            <a:avLst/>
          </a:prstGeom>
          <a:noFill/>
          <a:ln>
            <a:noFill/>
          </a:ln>
        </p:spPr>
        <p:txBody>
          <a:bodyPr spcFirstLastPara="1" wrap="square" lIns="68575" tIns="34275" rIns="68575" bIns="34275" anchor="t" anchorCtr="0">
            <a:noAutofit/>
          </a:bodyPr>
          <a:lstStyle/>
          <a:p>
            <a:pPr marL="457200" lvl="0" indent="-310356" algn="l" rtl="0">
              <a:lnSpc>
                <a:spcPct val="100000"/>
              </a:lnSpc>
              <a:spcBef>
                <a:spcPts val="800"/>
              </a:spcBef>
              <a:spcAft>
                <a:spcPts val="0"/>
              </a:spcAft>
              <a:buSzPts val="1288"/>
              <a:buChar char="●"/>
            </a:pPr>
            <a:r>
              <a:rPr lang="en" sz="1287"/>
              <a:t>Los efectos secundarios graves y las reacciones alérgicas son poco frecuentes y suelen producirse en los primeros 15 minutos tras la vacunación.</a:t>
            </a:r>
            <a:endParaRPr sz="1287" dirty="0"/>
          </a:p>
          <a:p>
            <a:pPr marL="457200" lvl="0" indent="-329406" algn="l" rtl="0">
              <a:lnSpc>
                <a:spcPct val="100000"/>
              </a:lnSpc>
              <a:spcBef>
                <a:spcPts val="1000"/>
              </a:spcBef>
              <a:spcAft>
                <a:spcPts val="0"/>
              </a:spcAft>
              <a:buSzPts val="1588"/>
              <a:buChar char="●"/>
            </a:pPr>
            <a:r>
              <a:rPr lang="en" sz="1287"/>
              <a:t>Para obtener más información sobre los efectos secundarios, la notificación de los efectos secundarios y el alivio de los efectos secundarios, visite: </a:t>
            </a:r>
            <a:r>
              <a:rPr lang="en" sz="1287" u="sng">
                <a:solidFill>
                  <a:schemeClr val="hlink"/>
                </a:solidFill>
                <a:hlinkClick r:id="rId3"/>
              </a:rPr>
              <a:t>CDC | Posibles efectos secundarios después de vacunarse contra el COVID-19</a:t>
            </a:r>
            <a:r>
              <a:rPr lang="en" sz="1287"/>
              <a:t> </a:t>
            </a:r>
            <a:r>
              <a:rPr lang="en" sz="1387"/>
              <a:t> </a:t>
            </a:r>
            <a:endParaRPr sz="1387" dirty="0"/>
          </a:p>
        </p:txBody>
      </p:sp>
      <p:sp>
        <p:nvSpPr>
          <p:cNvPr id="260" name="Google Shape;260;p2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Efectos Secundarios</a:t>
            </a:r>
            <a:endParaRPr dirty="0">
              <a:latin typeface="Arial"/>
              <a:ea typeface="Arial"/>
              <a:cs typeface="Arial"/>
              <a:sym typeface="Arial"/>
            </a:endParaRPr>
          </a:p>
        </p:txBody>
      </p:sp>
      <p:sp>
        <p:nvSpPr>
          <p:cNvPr id="261" name="Google Shape;261;p27"/>
          <p:cNvSpPr txBox="1"/>
          <p:nvPr/>
        </p:nvSpPr>
        <p:spPr>
          <a:xfrm>
            <a:off x="6848325" y="465500"/>
            <a:ext cx="20961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a:t>Fuente Gráfica</a:t>
            </a:r>
            <a:r>
              <a:rPr lang="en" sz="1300" b="0" i="0" u="none" strike="noStrike" cap="none">
                <a:solidFill>
                  <a:srgbClr val="000000"/>
                </a:solidFill>
                <a:latin typeface="Arial"/>
                <a:ea typeface="Arial"/>
                <a:cs typeface="Arial"/>
                <a:sym typeface="Arial"/>
              </a:rPr>
              <a:t>: CDC</a:t>
            </a:r>
            <a:endParaRPr sz="1300" b="0" i="0" u="none" strike="noStrike" cap="none" dirty="0">
              <a:solidFill>
                <a:srgbClr val="000000"/>
              </a:solidFill>
              <a:latin typeface="Arial"/>
              <a:ea typeface="Arial"/>
              <a:cs typeface="Arial"/>
              <a:sym typeface="Arial"/>
            </a:endParaRPr>
          </a:p>
        </p:txBody>
      </p:sp>
      <p:pic>
        <p:nvPicPr>
          <p:cNvPr id="262" name="Google Shape;262;p27"/>
          <p:cNvPicPr preferRelativeResize="0"/>
          <p:nvPr/>
        </p:nvPicPr>
        <p:blipFill rotWithShape="1">
          <a:blip r:embed="rId4">
            <a:alphaModFix/>
          </a:blip>
          <a:srcRect/>
          <a:stretch/>
        </p:blipFill>
        <p:spPr>
          <a:xfrm>
            <a:off x="1185775" y="915114"/>
            <a:ext cx="6695526" cy="2057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8" descr="¿Sabías que los beneficios de las vacunas contra el COVID-19 son los mismos si tienes o no tienes efectos secundarios?  &#10;&#10;Para más información, visita https://espanol.cdc.gov/coronavirus/2019-ncov/vaccines/expect/after.html. &#10;--&#10;&#10;U.S. Department of Health and Human Services (HHS) | http://www.hhs.gov&#10;&#10;http://www.Twitter.com/HHSGov | http://www.Facebook.com/HHS http://www.Instagram.com/HHSGov&#10;http://www.LinkedIn.com/company/us-department-of-health-and-human-services&#10;&#10;HHS Privacy Policy: http://www.hhs.gov/Privacy.html" title="¿Sabías?">
            <a:hlinkClick r:id="rId3"/>
          </p:cNvPr>
          <p:cNvPicPr preferRelativeResize="0"/>
          <p:nvPr/>
        </p:nvPicPr>
        <p:blipFill rotWithShape="1">
          <a:blip r:embed="rId4">
            <a:alphaModFix/>
          </a:blip>
          <a:srcRect/>
          <a:stretch/>
        </p:blipFill>
        <p:spPr>
          <a:xfrm>
            <a:off x="2286000" y="430775"/>
            <a:ext cx="4572000" cy="342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9"/>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Puntos Clave sobre los Efectos Secundarios</a:t>
            </a:r>
            <a:endParaRPr dirty="0">
              <a:latin typeface="Arial"/>
              <a:ea typeface="Arial"/>
              <a:cs typeface="Arial"/>
              <a:sym typeface="Arial"/>
            </a:endParaRPr>
          </a:p>
        </p:txBody>
      </p:sp>
      <p:sp>
        <p:nvSpPr>
          <p:cNvPr id="273" name="Google Shape;273;p29"/>
          <p:cNvSpPr txBox="1">
            <a:spLocks noGrp="1"/>
          </p:cNvSpPr>
          <p:nvPr>
            <p:ph type="body" idx="1"/>
          </p:nvPr>
        </p:nvSpPr>
        <p:spPr>
          <a:xfrm>
            <a:off x="909600" y="869525"/>
            <a:ext cx="7324800" cy="3116400"/>
          </a:xfrm>
          <a:prstGeom prst="rect">
            <a:avLst/>
          </a:prstGeom>
          <a:noFill/>
          <a:ln>
            <a:noFill/>
          </a:ln>
        </p:spPr>
        <p:txBody>
          <a:bodyPr spcFirstLastPara="1" wrap="square" lIns="0" tIns="34275" rIns="68575" bIns="34275" anchor="t" anchorCtr="0">
            <a:noAutofit/>
          </a:bodyPr>
          <a:lstStyle/>
          <a:p>
            <a:pPr marL="457200" lvl="0" indent="-317500" algn="l" rtl="0">
              <a:lnSpc>
                <a:spcPct val="100000"/>
              </a:lnSpc>
              <a:spcBef>
                <a:spcPts val="800"/>
              </a:spcBef>
              <a:spcAft>
                <a:spcPts val="0"/>
              </a:spcAft>
              <a:buClr>
                <a:schemeClr val="dk1"/>
              </a:buClr>
              <a:buSzPts val="1400"/>
              <a:buFont typeface="Arial"/>
              <a:buChar char="●"/>
            </a:pPr>
            <a:r>
              <a:rPr lang="en" sz="1400">
                <a:latin typeface="Arial"/>
                <a:ea typeface="Arial"/>
                <a:cs typeface="Arial"/>
                <a:sym typeface="Arial"/>
              </a:rPr>
              <a:t>Otras vacunas comunes y muchos medicamentos tienen efectos secundarios leves y, en algunos casos, raros.</a:t>
            </a:r>
            <a:endParaRPr sz="1400" dirty="0">
              <a:latin typeface="Arial"/>
              <a:ea typeface="Arial"/>
              <a:cs typeface="Arial"/>
              <a:sym typeface="Arial"/>
            </a:endParaRPr>
          </a:p>
          <a:p>
            <a:pPr marL="457200" lvl="0" indent="-317500" algn="l" rtl="0">
              <a:lnSpc>
                <a:spcPct val="100000"/>
              </a:lnSpc>
              <a:spcBef>
                <a:spcPts val="1000"/>
              </a:spcBef>
              <a:spcAft>
                <a:spcPts val="0"/>
              </a:spcAft>
              <a:buClr>
                <a:schemeClr val="dk1"/>
              </a:buClr>
              <a:buSzPts val="1400"/>
              <a:buFont typeface="Arial"/>
              <a:buChar char="●"/>
            </a:pPr>
            <a:r>
              <a:rPr lang="en" sz="1400">
                <a:latin typeface="Arial"/>
                <a:ea typeface="Arial"/>
                <a:cs typeface="Arial"/>
                <a:sym typeface="Arial"/>
              </a:rPr>
              <a:t>Los efectos secundarios leves de la vacuna COVID-19 son normales, varían según las personas y desaparecen rápidamente.</a:t>
            </a:r>
            <a:endParaRPr sz="1400" dirty="0">
              <a:latin typeface="Arial"/>
              <a:ea typeface="Arial"/>
              <a:cs typeface="Arial"/>
              <a:sym typeface="Arial"/>
            </a:endParaRPr>
          </a:p>
          <a:p>
            <a:pPr marL="457200" lvl="0" indent="-317500" algn="l" rtl="0">
              <a:lnSpc>
                <a:spcPct val="100000"/>
              </a:lnSpc>
              <a:spcBef>
                <a:spcPts val="1000"/>
              </a:spcBef>
              <a:spcAft>
                <a:spcPts val="0"/>
              </a:spcAft>
              <a:buClr>
                <a:schemeClr val="dk1"/>
              </a:buClr>
              <a:buSzPts val="1400"/>
              <a:buFont typeface="Arial"/>
              <a:buChar char="●"/>
            </a:pPr>
            <a:r>
              <a:rPr lang="en" sz="1400">
                <a:latin typeface="Arial"/>
                <a:ea typeface="Arial"/>
                <a:cs typeface="Arial"/>
                <a:sym typeface="Arial"/>
              </a:rPr>
              <a:t>Tener efectos secundarios leves no significa que la vacuna te haya hecho enfermar.</a:t>
            </a:r>
            <a:endParaRPr sz="1400" dirty="0">
              <a:latin typeface="Arial"/>
              <a:ea typeface="Arial"/>
              <a:cs typeface="Arial"/>
              <a:sym typeface="Arial"/>
            </a:endParaRPr>
          </a:p>
          <a:p>
            <a:pPr marL="457200" lvl="0" indent="-336550" algn="l" rtl="0">
              <a:lnSpc>
                <a:spcPct val="100000"/>
              </a:lnSpc>
              <a:spcBef>
                <a:spcPts val="1000"/>
              </a:spcBef>
              <a:spcAft>
                <a:spcPts val="0"/>
              </a:spcAft>
              <a:buClr>
                <a:schemeClr val="dk1"/>
              </a:buClr>
              <a:buSzPts val="1700"/>
              <a:buFont typeface="Arial"/>
              <a:buChar char="●"/>
            </a:pPr>
            <a:r>
              <a:rPr lang="en" sz="1400">
                <a:latin typeface="Arial"/>
                <a:ea typeface="Arial"/>
                <a:cs typeface="Arial"/>
                <a:sym typeface="Arial"/>
              </a:rPr>
              <a:t>Está bien tomar tylenol para los dolores corporales, la fiebre o el dolor en el brazo en el que se puso la inyección.</a:t>
            </a:r>
            <a:endParaRPr sz="1700" dirty="0">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Font typeface="Arial"/>
              <a:buChar char="●"/>
            </a:pPr>
            <a:r>
              <a:rPr lang="en" sz="1400">
                <a:latin typeface="Arial"/>
                <a:ea typeface="Arial"/>
                <a:cs typeface="Arial"/>
                <a:sym typeface="Arial"/>
              </a:rPr>
              <a:t>No tener efectos secundarios no significa que la vacuna no esté funcionando. Sólo significa que tu cuerpo responde de forma diferente, lo cual es normal y no debería preocuparte.</a:t>
            </a:r>
            <a:endParaRPr sz="1400" dirty="0">
              <a:latin typeface="Arial"/>
              <a:ea typeface="Arial"/>
              <a:cs typeface="Arial"/>
              <a:sym typeface="Arial"/>
            </a:endParaRPr>
          </a:p>
          <a:p>
            <a:pPr marL="457200" lvl="0" indent="-317500" algn="l" rtl="0">
              <a:lnSpc>
                <a:spcPct val="100000"/>
              </a:lnSpc>
              <a:spcBef>
                <a:spcPts val="1000"/>
              </a:spcBef>
              <a:spcAft>
                <a:spcPts val="0"/>
              </a:spcAft>
              <a:buClr>
                <a:schemeClr val="dk1"/>
              </a:buClr>
              <a:buSzPts val="1400"/>
              <a:buFont typeface="Arial"/>
              <a:buChar char="●"/>
            </a:pPr>
            <a:r>
              <a:rPr lang="en" sz="1400">
                <a:latin typeface="Arial"/>
                <a:ea typeface="Arial"/>
                <a:cs typeface="Arial"/>
                <a:sym typeface="Arial"/>
              </a:rPr>
              <a:t>Existen sistemas para detectar y comprender los efectos secundarios                   raros.</a:t>
            </a:r>
            <a:endParaRPr sz="1400" dirty="0">
              <a:latin typeface="Arial"/>
              <a:ea typeface="Arial"/>
              <a:cs typeface="Arial"/>
              <a:sym typeface="Arial"/>
            </a:endParaRPr>
          </a:p>
          <a:p>
            <a:pPr marL="457200" lvl="0" indent="0" algn="l" rtl="0">
              <a:lnSpc>
                <a:spcPct val="150000"/>
              </a:lnSpc>
              <a:spcBef>
                <a:spcPts val="0"/>
              </a:spcBef>
              <a:spcAft>
                <a:spcPts val="0"/>
              </a:spcAft>
              <a:buSzPts val="1500"/>
              <a:buNone/>
            </a:pPr>
            <a:endParaRPr sz="1400" dirty="0"/>
          </a:p>
        </p:txBody>
      </p:sp>
      <p:sp>
        <p:nvSpPr>
          <p:cNvPr id="274" name="Google Shape;274;p29"/>
          <p:cNvSpPr txBox="1"/>
          <p:nvPr/>
        </p:nvSpPr>
        <p:spPr>
          <a:xfrm>
            <a:off x="348250" y="4204825"/>
            <a:ext cx="6769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t>Fuente</a:t>
            </a:r>
            <a:r>
              <a:rPr lang="en" sz="900" b="0" i="0" u="none" strike="noStrike" cap="none">
                <a:solidFill>
                  <a:srgbClr val="000000"/>
                </a:solidFill>
                <a:latin typeface="Arial"/>
                <a:ea typeface="Arial"/>
                <a:cs typeface="Arial"/>
                <a:sym typeface="Arial"/>
              </a:rPr>
              <a:t>: </a:t>
            </a:r>
            <a:r>
              <a:rPr lang="en" sz="900" b="0" i="0" u="sng" strike="noStrike" cap="none">
                <a:solidFill>
                  <a:schemeClr val="hlink"/>
                </a:solidFill>
                <a:latin typeface="Arial"/>
                <a:ea typeface="Arial"/>
                <a:cs typeface="Arial"/>
                <a:sym typeface="Arial"/>
                <a:hlinkClick r:id="rId3"/>
              </a:rPr>
              <a:t>https://www.youtube.com/c/greaterthancovid</a:t>
            </a:r>
            <a:r>
              <a:rPr lang="en" sz="900" b="0" i="0" u="none" strike="noStrike" cap="none">
                <a:solidFill>
                  <a:srgbClr val="000000"/>
                </a:solidFill>
                <a:latin typeface="Arial"/>
                <a:ea typeface="Arial"/>
                <a:cs typeface="Arial"/>
                <a:sym typeface="Arial"/>
              </a:rPr>
              <a:t> </a:t>
            </a:r>
            <a:r>
              <a:rPr lang="en" sz="900"/>
              <a:t>vídeos no disponibles en Español</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8" name="Google Shape;108;p3"/>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Etapas de Desarrollo de la Vacuna</a:t>
            </a:r>
            <a:endParaRPr dirty="0">
              <a:latin typeface="Arial"/>
              <a:ea typeface="Arial"/>
              <a:cs typeface="Arial"/>
              <a:sym typeface="Arial"/>
            </a:endParaRPr>
          </a:p>
        </p:txBody>
      </p:sp>
      <p:sp>
        <p:nvSpPr>
          <p:cNvPr id="109" name="Google Shape;109;p3"/>
          <p:cNvSpPr txBox="1"/>
          <p:nvPr/>
        </p:nvSpPr>
        <p:spPr>
          <a:xfrm>
            <a:off x="917875" y="3806298"/>
            <a:ext cx="74124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dirty="0"/>
              <a:t>Fuente y para saber más</a:t>
            </a:r>
            <a:r>
              <a:rPr lang="en" sz="1600" b="0" i="0" u="none" strike="noStrike" cap="none" dirty="0">
                <a:solidFill>
                  <a:srgbClr val="000000"/>
                </a:solidFill>
                <a:latin typeface="Arial"/>
                <a:ea typeface="Arial"/>
                <a:cs typeface="Arial"/>
                <a:sym typeface="Arial"/>
              </a:rPr>
              <a:t>: </a:t>
            </a:r>
            <a:r>
              <a:rPr lang="en" sz="1600" b="0" i="0" u="sng" strike="noStrike" cap="none" dirty="0">
                <a:solidFill>
                  <a:schemeClr val="hlink"/>
                </a:solidFill>
                <a:latin typeface="Arial"/>
                <a:ea typeface="Arial"/>
                <a:cs typeface="Arial"/>
                <a:sym typeface="Arial"/>
                <a:hlinkClick r:id="rId3"/>
              </a:rPr>
              <a:t>Vaccine Testing and Approval Process | CDC</a:t>
            </a:r>
            <a:r>
              <a:rPr lang="en" sz="1600" b="0" i="0" u="none" strike="noStrike" cap="none" dirty="0">
                <a:solidFill>
                  <a:srgbClr val="000000"/>
                </a:solidFill>
                <a:latin typeface="Arial"/>
                <a:ea typeface="Arial"/>
                <a:cs typeface="Arial"/>
                <a:sym typeface="Arial"/>
              </a:rPr>
              <a:t>         </a:t>
            </a:r>
            <a:r>
              <a:rPr lang="en" sz="1600" dirty="0"/>
              <a:t>(no disponible en Español)</a:t>
            </a:r>
            <a:endParaRPr sz="1600" b="0" i="0" u="none" strike="noStrike" cap="none" dirty="0">
              <a:solidFill>
                <a:srgbClr val="000000"/>
              </a:solidFill>
              <a:latin typeface="Arial"/>
              <a:ea typeface="Arial"/>
              <a:cs typeface="Arial"/>
              <a:sym typeface="Arial"/>
            </a:endParaRPr>
          </a:p>
        </p:txBody>
      </p:sp>
      <p:sp>
        <p:nvSpPr>
          <p:cNvPr id="110" name="Google Shape;110;p3"/>
          <p:cNvSpPr txBox="1">
            <a:spLocks noGrp="1"/>
          </p:cNvSpPr>
          <p:nvPr>
            <p:ph type="body" idx="1"/>
          </p:nvPr>
        </p:nvSpPr>
        <p:spPr>
          <a:xfrm>
            <a:off x="917875" y="1125675"/>
            <a:ext cx="7308300" cy="2667000"/>
          </a:xfrm>
          <a:prstGeom prst="rect">
            <a:avLst/>
          </a:prstGeom>
          <a:noFill/>
          <a:ln>
            <a:noFill/>
          </a:ln>
        </p:spPr>
        <p:txBody>
          <a:bodyPr spcFirstLastPara="1" wrap="square" lIns="0"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highlight>
                  <a:srgbClr val="FFFFFF"/>
                </a:highlight>
                <a:latin typeface="Arial"/>
                <a:ea typeface="Arial"/>
                <a:cs typeface="Arial"/>
                <a:sym typeface="Arial"/>
              </a:rPr>
              <a:t>Las etapas generales del desarrollo de todas las vacunas son:</a:t>
            </a:r>
            <a:endParaRPr sz="1800" dirty="0">
              <a:highlight>
                <a:srgbClr val="FFFFFF"/>
              </a:highlight>
              <a:latin typeface="Arial"/>
              <a:ea typeface="Arial"/>
              <a:cs typeface="Arial"/>
              <a:sym typeface="Arial"/>
            </a:endParaRPr>
          </a:p>
          <a:p>
            <a:pPr marL="457200" lvl="0" indent="-342900" algn="l" rtl="0">
              <a:lnSpc>
                <a:spcPct val="115000"/>
              </a:lnSpc>
              <a:spcBef>
                <a:spcPts val="120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Etapa exploratoria (descubrimiento)</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Fase preclínica</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Desarrollo clínico (tres fases)</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Revisión y aprobación de la normativa</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Fabricación</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Control de calidad</a:t>
            </a:r>
            <a:endParaRPr sz="1800" dirty="0">
              <a:highlight>
                <a:srgbClr val="FFFFFF"/>
              </a:highlight>
              <a:latin typeface="Arial"/>
              <a:ea typeface="Arial"/>
              <a:cs typeface="Arial"/>
              <a:sym typeface="Arial"/>
            </a:endParaRPr>
          </a:p>
          <a:p>
            <a:pPr marL="0" lvl="0" indent="0" algn="l" rtl="0">
              <a:lnSpc>
                <a:spcPct val="150000"/>
              </a:lnSpc>
              <a:spcBef>
                <a:spcPts val="1200"/>
              </a:spcBef>
              <a:spcAft>
                <a:spcPts val="0"/>
              </a:spcAft>
              <a:buSzPts val="15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0"/>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Preocupación por los Efectos Secundarios Raros</a:t>
            </a:r>
            <a:endParaRPr dirty="0">
              <a:latin typeface="Arial"/>
              <a:ea typeface="Arial"/>
              <a:cs typeface="Arial"/>
              <a:sym typeface="Arial"/>
            </a:endParaRPr>
          </a:p>
        </p:txBody>
      </p:sp>
      <p:sp>
        <p:nvSpPr>
          <p:cNvPr id="280" name="Google Shape;280;p30"/>
          <p:cNvSpPr txBox="1">
            <a:spLocks noGrp="1"/>
          </p:cNvSpPr>
          <p:nvPr>
            <p:ph type="body" idx="1"/>
          </p:nvPr>
        </p:nvSpPr>
        <p:spPr>
          <a:xfrm>
            <a:off x="943575" y="1052900"/>
            <a:ext cx="7324800" cy="3116400"/>
          </a:xfrm>
          <a:prstGeom prst="rect">
            <a:avLst/>
          </a:prstGeom>
          <a:noFill/>
          <a:ln>
            <a:noFill/>
          </a:ln>
        </p:spPr>
        <p:txBody>
          <a:bodyPr spcFirstLastPara="1" wrap="square" lIns="0" tIns="34275" rIns="68575" bIns="34275" anchor="t" anchorCtr="0">
            <a:noAutofit/>
          </a:bodyPr>
          <a:lstStyle/>
          <a:p>
            <a:pPr marL="457200" lvl="0" indent="-349250" algn="l" rtl="0">
              <a:lnSpc>
                <a:spcPct val="100000"/>
              </a:lnSpc>
              <a:spcBef>
                <a:spcPts val="800"/>
              </a:spcBef>
              <a:spcAft>
                <a:spcPts val="0"/>
              </a:spcAft>
              <a:buClr>
                <a:schemeClr val="dk1"/>
              </a:buClr>
              <a:buSzPts val="1900"/>
              <a:buFont typeface="Arial"/>
              <a:buChar char="●"/>
            </a:pPr>
            <a:r>
              <a:rPr lang="en" sz="1900">
                <a:latin typeface="Arial"/>
                <a:ea typeface="Arial"/>
                <a:cs typeface="Arial"/>
                <a:sym typeface="Arial"/>
              </a:rPr>
              <a:t>Una de las preocupaciones de algunas personas es la miocarditis, o inflamación del músculo cardíaco. </a:t>
            </a:r>
            <a:endParaRPr sz="1900" dirty="0">
              <a:latin typeface="Arial"/>
              <a:ea typeface="Arial"/>
              <a:cs typeface="Arial"/>
              <a:sym typeface="Arial"/>
            </a:endParaRPr>
          </a:p>
          <a:p>
            <a:pPr marL="457200" lvl="0" indent="-349250" algn="l" rtl="0">
              <a:lnSpc>
                <a:spcPct val="100000"/>
              </a:lnSpc>
              <a:spcBef>
                <a:spcPts val="1000"/>
              </a:spcBef>
              <a:spcAft>
                <a:spcPts val="0"/>
              </a:spcAft>
              <a:buClr>
                <a:schemeClr val="dk1"/>
              </a:buClr>
              <a:buSzPts val="1900"/>
              <a:buFont typeface="Arial"/>
              <a:buChar char="●"/>
            </a:pPr>
            <a:r>
              <a:rPr lang="en" sz="1900">
                <a:latin typeface="Arial"/>
                <a:ea typeface="Arial"/>
                <a:cs typeface="Arial"/>
                <a:sym typeface="Arial"/>
              </a:rPr>
              <a:t>Esto es muy raro, y en realidad ocurre con más frecuencia por una infección de COVID-19. Los médicos son capaces de tratar esta condición fácilmente para que los pacientes se recuperen completamente. </a:t>
            </a:r>
            <a:endParaRPr sz="1900" dirty="0">
              <a:latin typeface="Arial"/>
              <a:ea typeface="Arial"/>
              <a:cs typeface="Arial"/>
              <a:sym typeface="Arial"/>
            </a:endParaRPr>
          </a:p>
          <a:p>
            <a:pPr marL="457200" lvl="0" indent="-349250" algn="l" rtl="0">
              <a:lnSpc>
                <a:spcPct val="100000"/>
              </a:lnSpc>
              <a:spcBef>
                <a:spcPts val="1000"/>
              </a:spcBef>
              <a:spcAft>
                <a:spcPts val="0"/>
              </a:spcAft>
              <a:buClr>
                <a:schemeClr val="dk1"/>
              </a:buClr>
              <a:buSzPts val="1900"/>
              <a:buFont typeface="Arial"/>
              <a:buChar char="●"/>
            </a:pPr>
            <a:r>
              <a:rPr lang="en" sz="1900">
                <a:latin typeface="Arial"/>
                <a:ea typeface="Arial"/>
                <a:cs typeface="Arial"/>
                <a:sym typeface="Arial"/>
              </a:rPr>
              <a:t>Con millones de vacunas administradas, esto no es algo que deba impedir a nadie recibir la vacuna COVID-19.  </a:t>
            </a:r>
            <a:endParaRPr sz="1900" dirty="0">
              <a:latin typeface="Arial"/>
              <a:ea typeface="Arial"/>
              <a:cs typeface="Arial"/>
              <a:sym typeface="Arial"/>
            </a:endParaRPr>
          </a:p>
          <a:p>
            <a:pPr marL="457200" lvl="0" indent="0" algn="l" rtl="0">
              <a:lnSpc>
                <a:spcPct val="150000"/>
              </a:lnSpc>
              <a:spcBef>
                <a:spcPts val="0"/>
              </a:spcBef>
              <a:spcAft>
                <a:spcPts val="0"/>
              </a:spcAft>
              <a:buSzPts val="1500"/>
              <a:buNone/>
            </a:pPr>
            <a:endParaRPr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Resumen de la Sección 2</a:t>
            </a:r>
            <a:endParaRPr dirty="0">
              <a:latin typeface="Arial"/>
              <a:ea typeface="Arial"/>
              <a:cs typeface="Arial"/>
              <a:sym typeface="Arial"/>
            </a:endParaRPr>
          </a:p>
        </p:txBody>
      </p:sp>
      <p:sp>
        <p:nvSpPr>
          <p:cNvPr id="286" name="Google Shape;286;p31"/>
          <p:cNvSpPr txBox="1">
            <a:spLocks noGrp="1"/>
          </p:cNvSpPr>
          <p:nvPr>
            <p:ph type="body" idx="1"/>
          </p:nvPr>
        </p:nvSpPr>
        <p:spPr>
          <a:xfrm>
            <a:off x="943575" y="1052900"/>
            <a:ext cx="7324800" cy="3116400"/>
          </a:xfrm>
          <a:prstGeom prst="rect">
            <a:avLst/>
          </a:prstGeom>
          <a:noFill/>
          <a:ln>
            <a:noFill/>
          </a:ln>
        </p:spPr>
        <p:txBody>
          <a:bodyPr spcFirstLastPara="1" wrap="square" lIns="0" tIns="34275" rIns="68575" bIns="34275" anchor="t" anchorCtr="0">
            <a:noAutofit/>
          </a:bodyPr>
          <a:lstStyle/>
          <a:p>
            <a:pPr marL="0" lvl="0" indent="0" algn="l" rtl="0">
              <a:lnSpc>
                <a:spcPct val="100000"/>
              </a:lnSpc>
              <a:spcBef>
                <a:spcPts val="800"/>
              </a:spcBef>
              <a:spcAft>
                <a:spcPts val="0"/>
              </a:spcAft>
              <a:buSzPts val="1500"/>
              <a:buNone/>
            </a:pPr>
            <a:r>
              <a:rPr lang="en" sz="2000">
                <a:latin typeface="Arial"/>
                <a:ea typeface="Arial"/>
                <a:cs typeface="Arial"/>
                <a:sym typeface="Arial"/>
              </a:rPr>
              <a:t>Debe conocer y ser capaz de comunicar: </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Los fundamentos del desarrollo de vacunas.</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Qué contiene la vacuna y cómo funciona.</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Cómo sabemos que las vacunas son seguras.</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Eficacia de las vacunas y por qué son necesarias las dosis de refuerzo.</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Efectos secundarios comunes y efectos secundarios raros.</a:t>
            </a:r>
            <a:endParaRPr sz="2000" dirty="0">
              <a:latin typeface="Arial"/>
              <a:ea typeface="Arial"/>
              <a:cs typeface="Arial"/>
              <a:sym typeface="Arial"/>
            </a:endParaRPr>
          </a:p>
          <a:p>
            <a:pPr marL="457200" lvl="0" indent="0" algn="l" rtl="0">
              <a:lnSpc>
                <a:spcPct val="150000"/>
              </a:lnSpc>
              <a:spcBef>
                <a:spcPts val="0"/>
              </a:spcBef>
              <a:spcAft>
                <a:spcPts val="0"/>
              </a:spcAft>
              <a:buSzPts val="15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Completar la Sección 2 </a:t>
            </a:r>
            <a:endParaRPr dirty="0">
              <a:latin typeface="Arial"/>
              <a:ea typeface="Arial"/>
              <a:cs typeface="Arial"/>
              <a:sym typeface="Arial"/>
            </a:endParaRPr>
          </a:p>
        </p:txBody>
      </p:sp>
      <p:sp>
        <p:nvSpPr>
          <p:cNvPr id="292" name="Google Shape;292;p32"/>
          <p:cNvSpPr txBox="1">
            <a:spLocks noGrp="1"/>
          </p:cNvSpPr>
          <p:nvPr>
            <p:ph type="body" idx="1"/>
          </p:nvPr>
        </p:nvSpPr>
        <p:spPr>
          <a:xfrm>
            <a:off x="907200" y="990700"/>
            <a:ext cx="7329600" cy="3272100"/>
          </a:xfrm>
          <a:prstGeom prst="rect">
            <a:avLst/>
          </a:prstGeom>
          <a:noFill/>
          <a:ln>
            <a:noFill/>
          </a:ln>
        </p:spPr>
        <p:txBody>
          <a:bodyPr spcFirstLastPara="1" wrap="square" lIns="0" tIns="34275" rIns="68575" bIns="34275" anchor="t" anchorCtr="0">
            <a:noAutofit/>
          </a:bodyPr>
          <a:lstStyle/>
          <a:p>
            <a:pPr marL="0" lvl="0" indent="0" algn="l" rtl="0">
              <a:lnSpc>
                <a:spcPct val="150000"/>
              </a:lnSpc>
              <a:spcBef>
                <a:spcPts val="0"/>
              </a:spcBef>
              <a:spcAft>
                <a:spcPts val="0"/>
              </a:spcAft>
              <a:buSzPts val="1500"/>
              <a:buNone/>
            </a:pPr>
            <a:r>
              <a:rPr lang="en" sz="2000">
                <a:latin typeface="Arial"/>
                <a:ea typeface="Arial"/>
                <a:cs typeface="Arial"/>
                <a:sym typeface="Arial"/>
              </a:rPr>
              <a:t>Haga clic en el siguiente enlace para obtener los créditos de esta sección, comprobar su comprensión y recibir su certificado de finalización.</a:t>
            </a:r>
            <a:endParaRPr dirty="0"/>
          </a:p>
          <a:p>
            <a:pPr marL="0" lvl="0" indent="0" algn="l" rtl="0">
              <a:lnSpc>
                <a:spcPct val="150000"/>
              </a:lnSpc>
              <a:spcBef>
                <a:spcPts val="0"/>
              </a:spcBef>
              <a:spcAft>
                <a:spcPts val="0"/>
              </a:spcAft>
              <a:buSzPts val="1500"/>
              <a:buNone/>
            </a:pPr>
            <a:endParaRPr sz="2000" dirty="0">
              <a:latin typeface="Arial"/>
              <a:ea typeface="Arial"/>
              <a:cs typeface="Arial"/>
              <a:sym typeface="Arial"/>
            </a:endParaRPr>
          </a:p>
          <a:p>
            <a:pPr marL="0" lvl="0" indent="0" algn="l" rtl="0">
              <a:lnSpc>
                <a:spcPct val="150000"/>
              </a:lnSpc>
              <a:spcBef>
                <a:spcPts val="0"/>
              </a:spcBef>
              <a:spcAft>
                <a:spcPts val="0"/>
              </a:spcAft>
              <a:buSzPts val="1500"/>
              <a:buNone/>
            </a:pPr>
            <a:r>
              <a:rPr lang="en" sz="1700" u="sng">
                <a:solidFill>
                  <a:schemeClr val="hlink"/>
                </a:solidFill>
                <a:latin typeface="Arial"/>
                <a:ea typeface="Arial"/>
                <a:cs typeface="Arial"/>
                <a:sym typeface="Arial"/>
                <a:hlinkClick r:id="rId3"/>
              </a:rPr>
              <a:t>https://cip-dhhs.ne.gov/redcap/surveys/?s=YYHH9MEKAWHATC88</a:t>
            </a:r>
            <a:r>
              <a:rPr lang="en" sz="1700">
                <a:latin typeface="Arial"/>
                <a:ea typeface="Arial"/>
                <a:cs typeface="Arial"/>
                <a:sym typeface="Arial"/>
              </a:rPr>
              <a:t> </a:t>
            </a:r>
            <a:endParaRPr sz="1700"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6" name="Google Shape;116;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Comparación del Desarrollo de la Vacuna COVID-19</a:t>
            </a:r>
            <a:endParaRPr dirty="0">
              <a:latin typeface="Arial"/>
              <a:ea typeface="Arial"/>
              <a:cs typeface="Arial"/>
              <a:sym typeface="Arial"/>
            </a:endParaRPr>
          </a:p>
        </p:txBody>
      </p:sp>
      <p:sp>
        <p:nvSpPr>
          <p:cNvPr id="117" name="Google Shape;117;p4"/>
          <p:cNvSpPr txBox="1"/>
          <p:nvPr/>
        </p:nvSpPr>
        <p:spPr>
          <a:xfrm>
            <a:off x="2187500" y="4010175"/>
            <a:ext cx="4451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t>Fuente</a:t>
            </a:r>
            <a:r>
              <a:rPr lang="en" sz="900" b="0" i="0" u="none" strike="noStrike" cap="none">
                <a:solidFill>
                  <a:srgbClr val="000000"/>
                </a:solidFill>
                <a:latin typeface="Arial"/>
                <a:ea typeface="Arial"/>
                <a:cs typeface="Arial"/>
                <a:sym typeface="Arial"/>
              </a:rPr>
              <a:t>: </a:t>
            </a:r>
            <a:r>
              <a:rPr lang="en" sz="900" b="0" i="0" u="sng" strike="noStrike" cap="none">
                <a:solidFill>
                  <a:schemeClr val="hlink"/>
                </a:solidFill>
                <a:latin typeface="Arial"/>
                <a:ea typeface="Arial"/>
                <a:cs typeface="Arial"/>
                <a:sym typeface="Arial"/>
                <a:hlinkClick r:id="rId3"/>
              </a:rPr>
              <a:t>https://www.nebraskamed.com/COVID/were-the-covid-19-vaccines-rushed</a:t>
            </a:r>
            <a:r>
              <a:rPr lang="en" sz="900" b="0" i="0" u="none" strike="noStrike" cap="none">
                <a:solidFill>
                  <a:srgbClr val="000000"/>
                </a:solidFill>
                <a:latin typeface="Arial"/>
                <a:ea typeface="Arial"/>
                <a:cs typeface="Arial"/>
                <a:sym typeface="Arial"/>
              </a:rPr>
              <a:t>  En Español: </a:t>
            </a:r>
            <a:r>
              <a:rPr lang="en" sz="900" b="0" i="0" u="sng" strike="noStrike" cap="none">
                <a:solidFill>
                  <a:schemeClr val="hlink"/>
                </a:solidFill>
                <a:latin typeface="Arial"/>
                <a:ea typeface="Arial"/>
                <a:cs typeface="Arial"/>
                <a:sym typeface="Arial"/>
                <a:hlinkClick r:id="rId4"/>
              </a:rPr>
              <a:t>¿Se apresuraron las vacunas COVID-19?</a:t>
            </a:r>
            <a:r>
              <a:rPr lang="en" sz="900" b="0" i="0" u="none" strike="noStrike" cap="none">
                <a:solidFill>
                  <a:srgbClr val="000000"/>
                </a:solidFill>
                <a:latin typeface="Arial"/>
                <a:ea typeface="Arial"/>
                <a:cs typeface="Arial"/>
                <a:sym typeface="Arial"/>
              </a:rPr>
              <a:t> </a:t>
            </a:r>
            <a:endParaRPr sz="900" b="0" i="0" u="none" strike="noStrike" cap="none" dirty="0">
              <a:solidFill>
                <a:srgbClr val="000000"/>
              </a:solidFill>
              <a:latin typeface="Arial"/>
              <a:ea typeface="Arial"/>
              <a:cs typeface="Arial"/>
              <a:sym typeface="Arial"/>
            </a:endParaRPr>
          </a:p>
        </p:txBody>
      </p:sp>
      <p:pic>
        <p:nvPicPr>
          <p:cNvPr id="118" name="Google Shape;118;p4"/>
          <p:cNvPicPr preferRelativeResize="0"/>
          <p:nvPr/>
        </p:nvPicPr>
        <p:blipFill rotWithShape="1">
          <a:blip r:embed="rId5">
            <a:alphaModFix/>
          </a:blip>
          <a:srcRect/>
          <a:stretch/>
        </p:blipFill>
        <p:spPr>
          <a:xfrm>
            <a:off x="1717975" y="1020687"/>
            <a:ext cx="5708031" cy="2989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4" name="Google Shape;124;p5"/>
          <p:cNvSpPr txBox="1">
            <a:spLocks noGrp="1"/>
          </p:cNvSpPr>
          <p:nvPr>
            <p:ph type="body" idx="1"/>
          </p:nvPr>
        </p:nvSpPr>
        <p:spPr>
          <a:xfrm>
            <a:off x="653700" y="860600"/>
            <a:ext cx="7836600" cy="3318600"/>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lnSpc>
                <a:spcPct val="90000"/>
              </a:lnSpc>
              <a:spcBef>
                <a:spcPts val="800"/>
              </a:spcBef>
              <a:spcAft>
                <a:spcPts val="0"/>
              </a:spcAft>
              <a:buSzPct val="93750"/>
              <a:buNone/>
            </a:pPr>
            <a:r>
              <a:rPr lang="en" sz="1600" dirty="0">
                <a:latin typeface="Arial"/>
                <a:ea typeface="Arial"/>
                <a:cs typeface="Arial"/>
                <a:sym typeface="Arial"/>
              </a:rPr>
              <a:t>El gráfico de la última diapositiva muestra que los desarrolladores de vacunas no recortaron el tiempo, sino que completaron cada paso con mayor rapidez. Los siguientes factores ayudaron a ahorrar mucho tiempo:</a:t>
            </a:r>
            <a:endParaRPr sz="1600" dirty="0">
              <a:latin typeface="Arial"/>
              <a:ea typeface="Arial"/>
              <a:cs typeface="Arial"/>
              <a:sym typeface="Arial"/>
            </a:endParaRPr>
          </a:p>
          <a:p>
            <a:pPr marL="1371600" lvl="0" indent="-322580" algn="l" rtl="0">
              <a:lnSpc>
                <a:spcPct val="90000"/>
              </a:lnSpc>
              <a:spcBef>
                <a:spcPts val="800"/>
              </a:spcBef>
              <a:spcAft>
                <a:spcPts val="0"/>
              </a:spcAft>
              <a:buSzPct val="100000"/>
              <a:buAutoNum type="arabicPeriod"/>
            </a:pPr>
            <a:r>
              <a:rPr lang="en" sz="1600" dirty="0">
                <a:latin typeface="Arial"/>
                <a:ea typeface="Arial"/>
                <a:cs typeface="Arial"/>
                <a:sym typeface="Arial"/>
              </a:rPr>
              <a:t>Los científicos utilizaron la investigación que ya existía para la familia de virus en la que se encuadra el nuevo virus que causa el COVID-19.</a:t>
            </a:r>
            <a:endParaRPr sz="1600" dirty="0">
              <a:latin typeface="Arial"/>
              <a:ea typeface="Arial"/>
              <a:cs typeface="Arial"/>
              <a:sym typeface="Arial"/>
            </a:endParaRPr>
          </a:p>
          <a:p>
            <a:pPr marL="1371600" lvl="0" indent="-322580" algn="l" rtl="0">
              <a:lnSpc>
                <a:spcPct val="90000"/>
              </a:lnSpc>
              <a:spcBef>
                <a:spcPts val="0"/>
              </a:spcBef>
              <a:spcAft>
                <a:spcPts val="0"/>
              </a:spcAft>
              <a:buSzPct val="100000"/>
              <a:buAutoNum type="arabicPeriod"/>
            </a:pPr>
            <a:r>
              <a:rPr lang="en" sz="1600" dirty="0">
                <a:latin typeface="Arial"/>
                <a:ea typeface="Arial"/>
                <a:cs typeface="Arial"/>
                <a:sym typeface="Arial"/>
              </a:rPr>
              <a:t>Los científicos han estado estudiando la tecnología de las vacunas de ARNm durante muchos años antes de la pandemia de COVID-19.</a:t>
            </a:r>
            <a:endParaRPr sz="1600" dirty="0">
              <a:latin typeface="Arial"/>
              <a:ea typeface="Arial"/>
              <a:cs typeface="Arial"/>
              <a:sym typeface="Arial"/>
            </a:endParaRPr>
          </a:p>
          <a:p>
            <a:pPr marL="1371600" lvl="0" indent="-322580" algn="l" rtl="0">
              <a:lnSpc>
                <a:spcPct val="90000"/>
              </a:lnSpc>
              <a:spcBef>
                <a:spcPts val="0"/>
              </a:spcBef>
              <a:spcAft>
                <a:spcPts val="0"/>
              </a:spcAft>
              <a:buSzPct val="100000"/>
              <a:buAutoNum type="arabicPeriod"/>
            </a:pPr>
            <a:r>
              <a:rPr lang="en" sz="1600" dirty="0">
                <a:latin typeface="Arial"/>
                <a:ea typeface="Arial"/>
                <a:cs typeface="Arial"/>
                <a:sym typeface="Arial"/>
              </a:rPr>
              <a:t>Hubo mucho interés por parte del público. Miles de participantes se ofrecieron como voluntarios para los ensayos clínicos y se inscribieron rápidamente.</a:t>
            </a:r>
            <a:endParaRPr sz="1600" dirty="0">
              <a:latin typeface="Arial"/>
              <a:ea typeface="Arial"/>
              <a:cs typeface="Arial"/>
              <a:sym typeface="Arial"/>
            </a:endParaRPr>
          </a:p>
          <a:p>
            <a:pPr marL="1371600" lvl="0" indent="-322580" algn="l" rtl="0">
              <a:lnSpc>
                <a:spcPct val="90000"/>
              </a:lnSpc>
              <a:spcBef>
                <a:spcPts val="0"/>
              </a:spcBef>
              <a:spcAft>
                <a:spcPts val="0"/>
              </a:spcAft>
              <a:buSzPct val="100000"/>
              <a:buAutoNum type="arabicPeriod"/>
            </a:pPr>
            <a:r>
              <a:rPr lang="en" sz="1600" dirty="0">
                <a:latin typeface="Arial"/>
                <a:ea typeface="Arial"/>
                <a:cs typeface="Arial"/>
                <a:sym typeface="Arial"/>
              </a:rPr>
              <a:t>Las instalaciones para la fabricación de la vacuna se construyeron antes de que se completara el desarrollo de la misma. En el pasado se construían después de completar todo el proceso.</a:t>
            </a:r>
            <a:endParaRPr sz="1600" dirty="0">
              <a:latin typeface="Arial"/>
              <a:ea typeface="Arial"/>
              <a:cs typeface="Arial"/>
              <a:sym typeface="Arial"/>
            </a:endParaRPr>
          </a:p>
          <a:p>
            <a:pPr marL="1371600" lvl="0" indent="-322580" algn="l" rtl="0">
              <a:lnSpc>
                <a:spcPct val="90000"/>
              </a:lnSpc>
              <a:spcBef>
                <a:spcPts val="0"/>
              </a:spcBef>
              <a:spcAft>
                <a:spcPts val="0"/>
              </a:spcAft>
              <a:buSzPct val="100000"/>
              <a:buAutoNum type="arabicPeriod"/>
            </a:pPr>
            <a:r>
              <a:rPr lang="en" sz="1600" dirty="0">
                <a:latin typeface="Arial"/>
                <a:ea typeface="Arial"/>
                <a:cs typeface="Arial"/>
                <a:sym typeface="Arial"/>
              </a:rPr>
              <a:t>Hubo un solapamiento en algunas de las fases.</a:t>
            </a:r>
            <a:endParaRPr sz="1600" dirty="0">
              <a:latin typeface="Arial"/>
              <a:ea typeface="Arial"/>
              <a:cs typeface="Arial"/>
              <a:sym typeface="Arial"/>
            </a:endParaRPr>
          </a:p>
          <a:p>
            <a:pPr marL="1371600" lvl="0" indent="-322580" algn="l" rtl="0">
              <a:lnSpc>
                <a:spcPct val="90000"/>
              </a:lnSpc>
              <a:spcBef>
                <a:spcPts val="0"/>
              </a:spcBef>
              <a:spcAft>
                <a:spcPts val="0"/>
              </a:spcAft>
              <a:buSzPct val="100000"/>
              <a:buAutoNum type="arabicPeriod"/>
            </a:pPr>
            <a:r>
              <a:rPr lang="en" sz="1600" dirty="0">
                <a:latin typeface="Arial"/>
                <a:ea typeface="Arial"/>
                <a:cs typeface="Arial"/>
                <a:sym typeface="Arial"/>
              </a:rPr>
              <a:t>Equipos de personas de todo el mundo colaboraron y trabajaron horas extras, los fines de semana y por las noches para conseguir que la vacuna superara todos los pasos del proceso. También dejaron de trabajar en otros proyectos para centrarse únicamente en la vacuna COVID-19.</a:t>
            </a:r>
            <a:endParaRPr sz="1600" dirty="0">
              <a:latin typeface="Arial"/>
              <a:ea typeface="Arial"/>
              <a:cs typeface="Arial"/>
              <a:sym typeface="Arial"/>
            </a:endParaRPr>
          </a:p>
        </p:txBody>
      </p:sp>
      <p:sp>
        <p:nvSpPr>
          <p:cNvPr id="125" name="Google Shape;125;p5"/>
          <p:cNvSpPr txBox="1">
            <a:spLocks noGrp="1"/>
          </p:cNvSpPr>
          <p:nvPr>
            <p:ph type="title"/>
          </p:nvPr>
        </p:nvSpPr>
        <p:spPr>
          <a:xfrm>
            <a:off x="187865" y="273844"/>
            <a:ext cx="8664300" cy="5223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chemeClr val="dk1"/>
              </a:buClr>
              <a:buSzPct val="40740"/>
              <a:buFont typeface="Arial"/>
              <a:buNone/>
            </a:pPr>
            <a:r>
              <a:rPr lang="en">
                <a:latin typeface="Arial"/>
                <a:ea typeface="Arial"/>
                <a:cs typeface="Arial"/>
                <a:sym typeface="Arial"/>
              </a:rPr>
              <a:t>Desarrollo de la Vacuna COVID-19</a:t>
            </a:r>
            <a:endParaRPr dirty="0">
              <a:latin typeface="Arial"/>
              <a:ea typeface="Arial"/>
              <a:cs typeface="Arial"/>
              <a:sym typeface="Arial"/>
            </a:endParaRPr>
          </a:p>
          <a:p>
            <a:pPr marL="0" lvl="0" indent="0" algn="l" rtl="0">
              <a:lnSpc>
                <a:spcPct val="90000"/>
              </a:lnSpc>
              <a:spcBef>
                <a:spcPts val="0"/>
              </a:spcBef>
              <a:spcAft>
                <a:spcPts val="0"/>
              </a:spcAft>
              <a:buClr>
                <a:schemeClr val="dk1"/>
              </a:buClr>
              <a:buSzPct val="40740"/>
              <a:buFont typeface="Arial"/>
              <a:buNone/>
            </a:pPr>
            <a:endParaRPr dirty="0">
              <a:latin typeface="Arial"/>
              <a:ea typeface="Arial"/>
              <a:cs typeface="Arial"/>
              <a:sym typeface="Arial"/>
            </a:endParaRPr>
          </a:p>
          <a:p>
            <a:pPr marL="0" lvl="0" indent="0" algn="l" rtl="0">
              <a:lnSpc>
                <a:spcPct val="90000"/>
              </a:lnSpc>
              <a:spcBef>
                <a:spcPts val="0"/>
              </a:spcBef>
              <a:spcAft>
                <a:spcPts val="0"/>
              </a:spcAft>
              <a:buSzPct val="100000"/>
              <a:buNone/>
            </a:pPr>
            <a:endParaRPr dirty="0">
              <a:latin typeface="Arial"/>
              <a:ea typeface="Arial"/>
              <a:cs typeface="Arial"/>
              <a:sym typeface="Arial"/>
            </a:endParaRPr>
          </a:p>
        </p:txBody>
      </p:sp>
      <p:sp>
        <p:nvSpPr>
          <p:cNvPr id="126" name="Google Shape;126;p5"/>
          <p:cNvSpPr txBox="1"/>
          <p:nvPr/>
        </p:nvSpPr>
        <p:spPr>
          <a:xfrm>
            <a:off x="653700" y="4114750"/>
            <a:ext cx="78003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a:t>Fuente y para más información sobre cada paso visite</a:t>
            </a:r>
            <a:r>
              <a:rPr lang="en" sz="1000" b="0" i="0" u="none" strike="noStrike" cap="none">
                <a:solidFill>
                  <a:srgbClr val="000000"/>
                </a:solidFill>
                <a:latin typeface="Arial"/>
                <a:ea typeface="Arial"/>
                <a:cs typeface="Arial"/>
                <a:sym typeface="Arial"/>
              </a:rPr>
              <a:t>: </a:t>
            </a:r>
            <a:r>
              <a:rPr lang="en" sz="1000" b="0" i="0" u="sng" strike="noStrike" cap="none">
                <a:solidFill>
                  <a:schemeClr val="hlink"/>
                </a:solidFill>
                <a:latin typeface="Arial"/>
                <a:ea typeface="Arial"/>
                <a:cs typeface="Arial"/>
                <a:sym typeface="Arial"/>
                <a:hlinkClick r:id="rId3"/>
              </a:rPr>
              <a:t>https://www.nebraskamed.com/COVID/were-the-covid-19-vaccines-rushed</a:t>
            </a:r>
            <a:r>
              <a:rPr lang="en" sz="1000" b="0" i="0" u="none" strike="noStrike" cap="none">
                <a:solidFill>
                  <a:srgbClr val="000000"/>
                </a:solidFill>
                <a:latin typeface="Arial"/>
                <a:ea typeface="Arial"/>
                <a:cs typeface="Arial"/>
                <a:sym typeface="Arial"/>
              </a:rPr>
              <a:t> </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body" idx="1"/>
          </p:nvPr>
        </p:nvSpPr>
        <p:spPr>
          <a:xfrm>
            <a:off x="900450" y="1134350"/>
            <a:ext cx="7343100" cy="30498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800"/>
              </a:spcBef>
              <a:spcAft>
                <a:spcPts val="0"/>
              </a:spcAft>
              <a:buSzPts val="1500"/>
              <a:buNone/>
            </a:pPr>
            <a:r>
              <a:rPr lang="en" sz="1900"/>
              <a:t>En las próximas diapositivas aprenderá y verá vídeos cortos de expertos sobre:</a:t>
            </a:r>
            <a:endParaRPr sz="1900" dirty="0"/>
          </a:p>
          <a:p>
            <a:pPr marL="457200" lvl="0" indent="0" algn="l" rtl="0">
              <a:lnSpc>
                <a:spcPct val="100000"/>
              </a:lnSpc>
              <a:spcBef>
                <a:spcPts val="800"/>
              </a:spcBef>
              <a:spcAft>
                <a:spcPts val="0"/>
              </a:spcAft>
              <a:buSzPts val="1500"/>
              <a:buNone/>
            </a:pPr>
            <a:endParaRPr sz="1900" dirty="0"/>
          </a:p>
          <a:p>
            <a:pPr marL="914400" lvl="1" indent="-349250" algn="l" rtl="0">
              <a:lnSpc>
                <a:spcPct val="90000"/>
              </a:lnSpc>
              <a:spcBef>
                <a:spcPts val="400"/>
              </a:spcBef>
              <a:spcAft>
                <a:spcPts val="0"/>
              </a:spcAft>
              <a:buClr>
                <a:schemeClr val="dk1"/>
              </a:buClr>
              <a:buSzPts val="1900"/>
              <a:buChar char="○"/>
            </a:pPr>
            <a:r>
              <a:rPr lang="en" sz="1900"/>
              <a:t>La tecnología en los diferentes tipos de vacunas.</a:t>
            </a:r>
            <a:endParaRPr sz="1900" dirty="0"/>
          </a:p>
          <a:p>
            <a:pPr marL="914400" lvl="1" indent="-349250" algn="l" rtl="0">
              <a:lnSpc>
                <a:spcPct val="90000"/>
              </a:lnSpc>
              <a:spcBef>
                <a:spcPts val="1000"/>
              </a:spcBef>
              <a:spcAft>
                <a:spcPts val="0"/>
              </a:spcAft>
              <a:buClr>
                <a:schemeClr val="dk1"/>
              </a:buClr>
              <a:buSzPts val="1900"/>
              <a:buChar char="○"/>
            </a:pPr>
            <a:r>
              <a:rPr lang="en" sz="1900"/>
              <a:t>Cómo funcionan las vacunas para protegerle de forma segura contra el virus sin los riesgos desconocidos de contraer el virus real.</a:t>
            </a:r>
            <a:endParaRPr sz="1900" dirty="0"/>
          </a:p>
        </p:txBody>
      </p:sp>
      <p:sp>
        <p:nvSpPr>
          <p:cNvPr id="132" name="Google Shape;132;p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Cómo Funcionan las Vacunas</a:t>
            </a:r>
            <a:endParaRPr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body" idx="1"/>
          </p:nvPr>
        </p:nvSpPr>
        <p:spPr>
          <a:xfrm>
            <a:off x="901900" y="987062"/>
            <a:ext cx="7335600" cy="26106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Char char="●"/>
            </a:pPr>
            <a:r>
              <a:rPr lang="en" dirty="0"/>
              <a:t>Existen dos tipos de vacunas de ARNm (Pfizer y Moderna) y un vector viral (Johnson &amp; Johnson).</a:t>
            </a:r>
            <a:endParaRPr dirty="0"/>
          </a:p>
          <a:p>
            <a:pPr marL="457200" lvl="0" indent="-323850" algn="l" rtl="0">
              <a:lnSpc>
                <a:spcPct val="100000"/>
              </a:lnSpc>
              <a:spcBef>
                <a:spcPts val="1000"/>
              </a:spcBef>
              <a:spcAft>
                <a:spcPts val="0"/>
              </a:spcAft>
              <a:buSzPts val="1500"/>
              <a:buChar char="●"/>
            </a:pPr>
            <a:r>
              <a:rPr lang="en" dirty="0"/>
              <a:t>La tecnología del ARNm se utilizó para desarrollar un pequeño trozo de ARNm que contiene el código de la proteína de la espiga.</a:t>
            </a:r>
            <a:endParaRPr dirty="0"/>
          </a:p>
          <a:p>
            <a:pPr marL="457200" lvl="0" indent="-323850" algn="l" rtl="0">
              <a:lnSpc>
                <a:spcPct val="100000"/>
              </a:lnSpc>
              <a:spcBef>
                <a:spcPts val="1000"/>
              </a:spcBef>
              <a:spcAft>
                <a:spcPts val="0"/>
              </a:spcAft>
              <a:buSzPts val="1500"/>
              <a:buChar char="●"/>
            </a:pPr>
            <a:r>
              <a:rPr lang="en" dirty="0"/>
              <a:t>La proteína de la espiga está en la superficie del virus que causa la COVID-19.</a:t>
            </a:r>
            <a:endParaRPr dirty="0"/>
          </a:p>
          <a:p>
            <a:pPr marL="457200" lvl="0" indent="-323850" algn="l" rtl="0">
              <a:lnSpc>
                <a:spcPct val="100000"/>
              </a:lnSpc>
              <a:spcBef>
                <a:spcPts val="1000"/>
              </a:spcBef>
              <a:spcAft>
                <a:spcPts val="0"/>
              </a:spcAft>
              <a:buSzPts val="1500"/>
              <a:buChar char="●"/>
            </a:pPr>
            <a:r>
              <a:rPr lang="en" dirty="0"/>
              <a:t>La pequeña pieza de ARNm no está viva. No proviene de células animales, ni de células humanas ni utiliza ningún producto biológico vivo.</a:t>
            </a:r>
            <a:endParaRPr dirty="0"/>
          </a:p>
          <a:p>
            <a:pPr marL="457200" lvl="0" indent="-323850" algn="l" rtl="0">
              <a:lnSpc>
                <a:spcPct val="100000"/>
              </a:lnSpc>
              <a:spcBef>
                <a:spcPts val="1000"/>
              </a:spcBef>
              <a:spcAft>
                <a:spcPts val="0"/>
              </a:spcAft>
              <a:buSzPts val="1500"/>
              <a:buChar char="●"/>
            </a:pPr>
            <a:r>
              <a:rPr lang="en" dirty="0"/>
              <a:t>Tampoco tiene acceso a tu ADN.</a:t>
            </a:r>
            <a:endParaRPr dirty="0"/>
          </a:p>
        </p:txBody>
      </p:sp>
      <p:sp>
        <p:nvSpPr>
          <p:cNvPr id="138" name="Google Shape;138;p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¿Qué contiene la Vacuna? (ARNm)</a:t>
            </a:r>
            <a:endParaRPr dirty="0">
              <a:latin typeface="Arial"/>
              <a:ea typeface="Arial"/>
              <a:cs typeface="Arial"/>
              <a:sym typeface="Arial"/>
            </a:endParaRPr>
          </a:p>
        </p:txBody>
      </p:sp>
      <p:sp>
        <p:nvSpPr>
          <p:cNvPr id="139" name="Google Shape;139;p7"/>
          <p:cNvSpPr txBox="1"/>
          <p:nvPr/>
        </p:nvSpPr>
        <p:spPr>
          <a:xfrm>
            <a:off x="660250" y="4014850"/>
            <a:ext cx="623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a:t>Fuente</a:t>
            </a:r>
            <a:r>
              <a:rPr lang="en" sz="1100" b="0" i="0" u="none" strike="noStrike" cap="none">
                <a:solidFill>
                  <a:srgbClr val="000000"/>
                </a:solidFill>
                <a:latin typeface="Arial"/>
                <a:ea typeface="Arial"/>
                <a:cs typeface="Arial"/>
                <a:sym typeface="Arial"/>
              </a:rPr>
              <a:t>: </a:t>
            </a:r>
            <a:r>
              <a:rPr lang="en" sz="1100" b="0" i="0" u="sng" strike="noStrike" cap="none">
                <a:solidFill>
                  <a:schemeClr val="hlink"/>
                </a:solidFill>
                <a:latin typeface="Arial"/>
                <a:ea typeface="Arial"/>
                <a:cs typeface="Arial"/>
                <a:sym typeface="Arial"/>
                <a:hlinkClick r:id="rId3"/>
              </a:rPr>
              <a:t>What is in the COVID vaccines? Yvonne Maldonado, MD</a:t>
            </a:r>
            <a:r>
              <a:rPr lang="en" sz="1100" b="0" i="0" u="none" strike="noStrike" cap="none">
                <a:solidFill>
                  <a:srgbClr val="000000"/>
                </a:solidFill>
                <a:latin typeface="Arial"/>
                <a:ea typeface="Arial"/>
                <a:cs typeface="Arial"/>
                <a:sym typeface="Arial"/>
              </a:rPr>
              <a:t> </a:t>
            </a:r>
            <a:r>
              <a:rPr lang="en" sz="1100"/>
              <a:t>(no disponible en Español)</a:t>
            </a:r>
            <a:r>
              <a:rPr lang="en" sz="1100" b="0" i="0" u="none" strike="noStrike" cap="none">
                <a:solidFill>
                  <a:srgbClr val="000000"/>
                </a:solidFill>
                <a:latin typeface="Arial"/>
                <a:ea typeface="Arial"/>
                <a:cs typeface="Arial"/>
                <a:sym typeface="Arial"/>
              </a:rPr>
              <a:t> </a:t>
            </a: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body" idx="1"/>
          </p:nvPr>
        </p:nvSpPr>
        <p:spPr>
          <a:xfrm>
            <a:off x="904200" y="840525"/>
            <a:ext cx="7335600" cy="32931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Char char="●"/>
            </a:pPr>
            <a:r>
              <a:rPr lang="en" dirty="0"/>
              <a:t>El ARNm son trozos de ácidos nucleicos, y en antes de ponerlos en la vacuna están cubiertos por una burbuja de grasa.</a:t>
            </a:r>
            <a:endParaRPr dirty="0"/>
          </a:p>
          <a:p>
            <a:pPr marL="457200" lvl="0" indent="-323850" algn="l" rtl="0">
              <a:lnSpc>
                <a:spcPct val="100000"/>
              </a:lnSpc>
              <a:spcBef>
                <a:spcPts val="1000"/>
              </a:spcBef>
              <a:spcAft>
                <a:spcPts val="0"/>
              </a:spcAft>
              <a:buSzPts val="1500"/>
              <a:buChar char="●"/>
            </a:pPr>
            <a:r>
              <a:rPr lang="en" dirty="0"/>
              <a:t>Los ácidos nucleicos son frágiles. La burbuja de grasa es necesaria para que no se deshagan.</a:t>
            </a:r>
            <a:endParaRPr dirty="0"/>
          </a:p>
          <a:p>
            <a:pPr marL="457200" lvl="0" indent="-323850" algn="l" rtl="0">
              <a:lnSpc>
                <a:spcPct val="100000"/>
              </a:lnSpc>
              <a:spcBef>
                <a:spcPts val="1000"/>
              </a:spcBef>
              <a:spcAft>
                <a:spcPts val="0"/>
              </a:spcAft>
              <a:buSzPts val="1500"/>
              <a:buChar char="●"/>
            </a:pPr>
            <a:r>
              <a:rPr lang="en" dirty="0"/>
              <a:t>Esto es lo que se inyecta en su brazo. Utiliza la maquinaria de su cuerpo para fabricar pequeños trozos de lo que parece la proteína de la espiga del virus.</a:t>
            </a:r>
            <a:endParaRPr dirty="0"/>
          </a:p>
          <a:p>
            <a:pPr marL="457200" lvl="0" indent="-323850" algn="l" rtl="0">
              <a:lnSpc>
                <a:spcPct val="100000"/>
              </a:lnSpc>
              <a:spcBef>
                <a:spcPts val="1000"/>
              </a:spcBef>
              <a:spcAft>
                <a:spcPts val="0"/>
              </a:spcAft>
              <a:buSzPts val="1500"/>
              <a:buChar char="●"/>
            </a:pPr>
            <a:r>
              <a:rPr lang="en" dirty="0"/>
              <a:t>Pero no está hecho del virus.</a:t>
            </a:r>
            <a:endParaRPr dirty="0"/>
          </a:p>
          <a:p>
            <a:pPr marL="457200" lvl="0" indent="-323850" algn="l" rtl="0">
              <a:lnSpc>
                <a:spcPct val="100000"/>
              </a:lnSpc>
              <a:spcBef>
                <a:spcPts val="1000"/>
              </a:spcBef>
              <a:spcAft>
                <a:spcPts val="0"/>
              </a:spcAft>
              <a:buSzPts val="1500"/>
              <a:buChar char="●"/>
            </a:pPr>
            <a:r>
              <a:rPr lang="en" dirty="0"/>
              <a:t>El sistema inmunitario reconoce entonces esas proteínas de espiga y crea una protección</a:t>
            </a:r>
            <a:endParaRPr dirty="0"/>
          </a:p>
          <a:p>
            <a:pPr marL="457200" lvl="0" indent="-323850" algn="l" rtl="0">
              <a:lnSpc>
                <a:spcPct val="100000"/>
              </a:lnSpc>
              <a:spcBef>
                <a:spcPts val="1000"/>
              </a:spcBef>
              <a:spcAft>
                <a:spcPts val="0"/>
              </a:spcAft>
              <a:buSzPts val="1500"/>
              <a:buChar char="●"/>
            </a:pPr>
            <a:r>
              <a:rPr lang="en" dirty="0"/>
              <a:t>Entonces, cuando su cuerpo ve el virus real, puede reconocerlo                           de inmediato y destruir el virus.</a:t>
            </a:r>
            <a:endParaRPr dirty="0"/>
          </a:p>
        </p:txBody>
      </p:sp>
      <p:sp>
        <p:nvSpPr>
          <p:cNvPr id="145" name="Google Shape;145;p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¿Qué es el ARNm?</a:t>
            </a:r>
            <a:endParaRPr dirty="0">
              <a:latin typeface="Arial"/>
              <a:ea typeface="Arial"/>
              <a:cs typeface="Arial"/>
              <a:sym typeface="Arial"/>
            </a:endParaRPr>
          </a:p>
        </p:txBody>
      </p:sp>
      <p:sp>
        <p:nvSpPr>
          <p:cNvPr id="146" name="Google Shape;146;p8"/>
          <p:cNvSpPr txBox="1"/>
          <p:nvPr/>
        </p:nvSpPr>
        <p:spPr>
          <a:xfrm>
            <a:off x="706275" y="4109349"/>
            <a:ext cx="623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dirty="0"/>
              <a:t>Fuente</a:t>
            </a:r>
            <a:r>
              <a:rPr lang="en" sz="1100" b="0" i="0" u="none" strike="noStrike" cap="none" dirty="0">
                <a:solidFill>
                  <a:srgbClr val="000000"/>
                </a:solidFill>
                <a:latin typeface="Arial"/>
                <a:ea typeface="Arial"/>
                <a:cs typeface="Arial"/>
                <a:sym typeface="Arial"/>
              </a:rPr>
              <a:t>: </a:t>
            </a:r>
            <a:r>
              <a:rPr lang="en" sz="1100" b="0" i="0" u="sng" strike="noStrike" cap="none" dirty="0">
                <a:solidFill>
                  <a:schemeClr val="hlink"/>
                </a:solidFill>
                <a:latin typeface="Arial"/>
                <a:ea typeface="Arial"/>
                <a:cs typeface="Arial"/>
                <a:sym typeface="Arial"/>
                <a:hlinkClick r:id="rId3"/>
              </a:rPr>
              <a:t>What is in the COVID vaccines? Yvonne Maldonado, MD</a:t>
            </a:r>
            <a:r>
              <a:rPr lang="en" sz="1100" b="0" i="0" u="none" strike="noStrike" cap="none" dirty="0">
                <a:solidFill>
                  <a:srgbClr val="000000"/>
                </a:solidFill>
                <a:latin typeface="Arial"/>
                <a:ea typeface="Arial"/>
                <a:cs typeface="Arial"/>
                <a:sym typeface="Arial"/>
              </a:rPr>
              <a:t> </a:t>
            </a:r>
            <a:r>
              <a:rPr lang="en" sz="1100" dirty="0"/>
              <a:t>(no disponible en Español)</a:t>
            </a:r>
            <a:r>
              <a:rPr lang="en" sz="1100" b="0" i="0" u="none" strike="noStrike" cap="none" dirty="0">
                <a:solidFill>
                  <a:srgbClr val="000000"/>
                </a:solidFill>
                <a:latin typeface="Arial"/>
                <a:ea typeface="Arial"/>
                <a:cs typeface="Arial"/>
                <a:sym typeface="Arial"/>
              </a:rPr>
              <a:t> </a:t>
            </a: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body" idx="1"/>
          </p:nvPr>
        </p:nvSpPr>
        <p:spPr>
          <a:xfrm>
            <a:off x="901900" y="898050"/>
            <a:ext cx="7335600" cy="2627700"/>
          </a:xfrm>
          <a:prstGeom prst="rect">
            <a:avLst/>
          </a:prstGeom>
          <a:noFill/>
          <a:ln>
            <a:noFill/>
          </a:ln>
        </p:spPr>
        <p:txBody>
          <a:bodyPr spcFirstLastPara="1" wrap="square" lIns="68575" tIns="34275" rIns="68575" bIns="34275" anchor="t" anchorCtr="0">
            <a:noAutofit/>
          </a:bodyPr>
          <a:lstStyle/>
          <a:p>
            <a:pPr marL="457200" lvl="0" indent="-349250" algn="l" rtl="0">
              <a:lnSpc>
                <a:spcPct val="100000"/>
              </a:lnSpc>
              <a:spcBef>
                <a:spcPts val="800"/>
              </a:spcBef>
              <a:spcAft>
                <a:spcPts val="0"/>
              </a:spcAft>
              <a:buSzPts val="1900"/>
              <a:buChar char="●"/>
            </a:pPr>
            <a:r>
              <a:rPr lang="en" sz="1900"/>
              <a:t>La vacuna de Johnson and Johnson está hecha de un vector viral inactivado.</a:t>
            </a:r>
            <a:endParaRPr sz="1900" dirty="0"/>
          </a:p>
          <a:p>
            <a:pPr marL="457200" lvl="0" indent="-349250" algn="l" rtl="0">
              <a:lnSpc>
                <a:spcPct val="100000"/>
              </a:lnSpc>
              <a:spcBef>
                <a:spcPts val="1000"/>
              </a:spcBef>
              <a:spcAft>
                <a:spcPts val="0"/>
              </a:spcAft>
              <a:buSzPts val="1900"/>
              <a:buChar char="●"/>
            </a:pPr>
            <a:r>
              <a:rPr lang="en" sz="1900"/>
              <a:t>Así que hace la proteína que se parece a la proteína de la espiga del virus.</a:t>
            </a:r>
            <a:endParaRPr sz="1900" dirty="0"/>
          </a:p>
          <a:p>
            <a:pPr marL="457200" lvl="0" indent="-349250" algn="l" rtl="0">
              <a:lnSpc>
                <a:spcPct val="100000"/>
              </a:lnSpc>
              <a:spcBef>
                <a:spcPts val="1000"/>
              </a:spcBef>
              <a:spcAft>
                <a:spcPts val="0"/>
              </a:spcAft>
              <a:buSzPts val="1900"/>
              <a:buChar char="●"/>
            </a:pPr>
            <a:r>
              <a:rPr lang="en" sz="1900"/>
              <a:t>Estos vectores virales se han probado mucho y han sido aprobados por la FDA antes de que existiera COVID-19.</a:t>
            </a:r>
            <a:endParaRPr sz="1900" dirty="0"/>
          </a:p>
          <a:p>
            <a:pPr marL="457200" lvl="0" indent="-349250" algn="l" rtl="0">
              <a:lnSpc>
                <a:spcPct val="100000"/>
              </a:lnSpc>
              <a:spcBef>
                <a:spcPts val="1000"/>
              </a:spcBef>
              <a:spcAft>
                <a:spcPts val="1000"/>
              </a:spcAft>
              <a:buSzPts val="1900"/>
              <a:buChar char="●"/>
            </a:pPr>
            <a:r>
              <a:rPr lang="en" sz="1900"/>
              <a:t>Tampoco se meten en el ADN humano.</a:t>
            </a:r>
            <a:endParaRPr sz="1900" dirty="0"/>
          </a:p>
        </p:txBody>
      </p:sp>
      <p:sp>
        <p:nvSpPr>
          <p:cNvPr id="152" name="Google Shape;152;p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¿Qué contiene la Vacuna? (Vector viral)</a:t>
            </a:r>
            <a:endParaRPr dirty="0">
              <a:latin typeface="Arial"/>
              <a:ea typeface="Arial"/>
              <a:cs typeface="Arial"/>
              <a:sym typeface="Arial"/>
            </a:endParaRPr>
          </a:p>
        </p:txBody>
      </p:sp>
      <p:sp>
        <p:nvSpPr>
          <p:cNvPr id="153" name="Google Shape;153;p9"/>
          <p:cNvSpPr txBox="1"/>
          <p:nvPr/>
        </p:nvSpPr>
        <p:spPr>
          <a:xfrm>
            <a:off x="660250" y="4014850"/>
            <a:ext cx="623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a:t>Fuente</a:t>
            </a:r>
            <a:r>
              <a:rPr lang="en" sz="1100" b="0" i="0" u="none" strike="noStrike" cap="none">
                <a:solidFill>
                  <a:srgbClr val="000000"/>
                </a:solidFill>
                <a:latin typeface="Arial"/>
                <a:ea typeface="Arial"/>
                <a:cs typeface="Arial"/>
                <a:sym typeface="Arial"/>
              </a:rPr>
              <a:t>: </a:t>
            </a:r>
            <a:r>
              <a:rPr lang="en" sz="1100" b="0" i="0" u="sng" strike="noStrike" cap="none">
                <a:solidFill>
                  <a:schemeClr val="hlink"/>
                </a:solidFill>
                <a:latin typeface="Arial"/>
                <a:ea typeface="Arial"/>
                <a:cs typeface="Arial"/>
                <a:sym typeface="Arial"/>
                <a:hlinkClick r:id="rId3"/>
              </a:rPr>
              <a:t>What is in the COVID vaccines? Yvonne Maldonado, MD</a:t>
            </a:r>
            <a:r>
              <a:rPr lang="en" sz="1100" b="0" i="0" u="none" strike="noStrike" cap="none">
                <a:solidFill>
                  <a:srgbClr val="000000"/>
                </a:solidFill>
                <a:latin typeface="Arial"/>
                <a:ea typeface="Arial"/>
                <a:cs typeface="Arial"/>
                <a:sym typeface="Arial"/>
              </a:rPr>
              <a:t> </a:t>
            </a:r>
            <a:r>
              <a:rPr lang="en" sz="1100"/>
              <a:t>(no disponible en Español)</a:t>
            </a:r>
            <a:r>
              <a:rPr lang="en" sz="1100" b="0" i="0" u="none" strike="noStrike" cap="none">
                <a:solidFill>
                  <a:srgbClr val="000000"/>
                </a:solidFill>
                <a:latin typeface="Arial"/>
                <a:ea typeface="Arial"/>
                <a:cs typeface="Arial"/>
                <a:sym typeface="Arial"/>
              </a:rPr>
              <a:t> </a:t>
            </a: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966ffdf8c9fa8579ea33e3f37deee2a7">
  <xsd:schema xmlns:xsd="http://www.w3.org/2001/XMLSchema" xmlns:xs="http://www.w3.org/2001/XMLSchema" xmlns:p="http://schemas.microsoft.com/office/2006/metadata/properties" xmlns:ns2="32249c65-da49-47e9-984a-f0159a6f027c" targetNamespace="http://schemas.microsoft.com/office/2006/metadata/properties" ma:root="true" ma:fieldsID="193d5a21d60a221c5d533243a283af80"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F8EEAD41-0984-44E5-A4CA-F9C10D428A30}"/>
</file>

<file path=customXml/itemProps2.xml><?xml version="1.0" encoding="utf-8"?>
<ds:datastoreItem xmlns:ds="http://schemas.openxmlformats.org/officeDocument/2006/customXml" ds:itemID="{AA204BB2-7D4B-4C2D-92DE-D630730C1922}"/>
</file>

<file path=customXml/itemProps3.xml><?xml version="1.0" encoding="utf-8"?>
<ds:datastoreItem xmlns:ds="http://schemas.openxmlformats.org/officeDocument/2006/customXml" ds:itemID="{888A7E6D-D8A6-4C35-87FF-B8FFFE98C93A}"/>
</file>

<file path=docProps/app.xml><?xml version="1.0" encoding="utf-8"?>
<Properties xmlns="http://schemas.openxmlformats.org/officeDocument/2006/extended-properties" xmlns:vt="http://schemas.openxmlformats.org/officeDocument/2006/docPropsVTypes">
  <TotalTime>0</TotalTime>
  <Words>2004</Words>
  <Application>Microsoft Office PowerPoint</Application>
  <PresentationFormat>On-screen Show (16:9)</PresentationFormat>
  <Paragraphs>145</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Montserrat SemiBold</vt:lpstr>
      <vt:lpstr>Montserrat</vt:lpstr>
      <vt:lpstr>Roboto Black</vt:lpstr>
      <vt:lpstr>Montserrat Black</vt:lpstr>
      <vt:lpstr>Roboto</vt:lpstr>
      <vt:lpstr>Gisha</vt:lpstr>
      <vt:lpstr>Noto Sans Symbols</vt:lpstr>
      <vt:lpstr>BRAND</vt:lpstr>
      <vt:lpstr>Sección 2:  Seguridad, Eficacia y Efectos Secundarios de las Vacunas</vt:lpstr>
      <vt:lpstr>Seguridad y Desarrollo</vt:lpstr>
      <vt:lpstr>Etapas de Desarrollo de la Vacuna</vt:lpstr>
      <vt:lpstr>Comparación del Desarrollo de la Vacuna COVID-19</vt:lpstr>
      <vt:lpstr>Desarrollo de la Vacuna COVID-19  </vt:lpstr>
      <vt:lpstr>Cómo Funcionan las Vacunas</vt:lpstr>
      <vt:lpstr>¿Qué contiene la Vacuna? (ARNm)</vt:lpstr>
      <vt:lpstr>¿Qué es el ARNm?</vt:lpstr>
      <vt:lpstr>¿Qué contiene la Vacuna? (Vector viral)</vt:lpstr>
      <vt:lpstr>PowerPoint Presentation</vt:lpstr>
      <vt:lpstr>PowerPoint Presentation</vt:lpstr>
      <vt:lpstr>Seguridad de las Vacunas</vt:lpstr>
      <vt:lpstr>PowerPoint Presentation</vt:lpstr>
      <vt:lpstr>COVID-19 Investigación sobre Vacunas y Necesidad de las Comunidades de Color</vt:lpstr>
      <vt:lpstr>Efectividad</vt:lpstr>
      <vt:lpstr>Objetivo de las Vacunas</vt:lpstr>
      <vt:lpstr>Duración de la Protección</vt:lpstr>
      <vt:lpstr>Eficacia de las Vacunas</vt:lpstr>
      <vt:lpstr>Eficacia del Refuerzo</vt:lpstr>
      <vt:lpstr>PowerPoint Presentation</vt:lpstr>
      <vt:lpstr>PowerPoint Presentation</vt:lpstr>
      <vt:lpstr>PowerPoint Presentation</vt:lpstr>
      <vt:lpstr>PowerPoint Presentation</vt:lpstr>
      <vt:lpstr>Variantes</vt:lpstr>
      <vt:lpstr>Variantes y Vacunas</vt:lpstr>
      <vt:lpstr>Efectos Secundarios</vt:lpstr>
      <vt:lpstr>Efectos Secundarios</vt:lpstr>
      <vt:lpstr>PowerPoint Presentation</vt:lpstr>
      <vt:lpstr>Puntos Clave sobre los Efectos Secundarios</vt:lpstr>
      <vt:lpstr>Preocupación por los Efectos Secundarios Raros</vt:lpstr>
      <vt:lpstr>Resumen de la Sección 2</vt:lpstr>
      <vt:lpstr>Completar la Sección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Sección 2:  Seguridad, Eficacia y Efectos Secundarios de las Vacunas</dc:title>
  <dc:creator>Erika Akers</dc:creator>
  <cp:lastModifiedBy>Akers, Erika</cp:lastModifiedBy>
  <cp:revision>1</cp:revision>
  <dcterms:modified xsi:type="dcterms:W3CDTF">2022-07-25T21:01:32Z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1517598774</vt:i4>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366100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