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1" r:id="rId4"/>
    <p:sldMasterId id="2147483803" r:id="rId5"/>
  </p:sldMasterIdLst>
  <p:notesMasterIdLst>
    <p:notesMasterId r:id="rId30"/>
  </p:notesMasterIdLst>
  <p:handoutMasterIdLst>
    <p:handoutMasterId r:id="rId31"/>
  </p:handoutMasterIdLst>
  <p:sldIdLst>
    <p:sldId id="265" r:id="rId6"/>
    <p:sldId id="301" r:id="rId7"/>
    <p:sldId id="300" r:id="rId8"/>
    <p:sldId id="298" r:id="rId9"/>
    <p:sldId id="296" r:id="rId10"/>
    <p:sldId id="275" r:id="rId11"/>
    <p:sldId id="279" r:id="rId12"/>
    <p:sldId id="290" r:id="rId13"/>
    <p:sldId id="297" r:id="rId14"/>
    <p:sldId id="299" r:id="rId15"/>
    <p:sldId id="280" r:id="rId16"/>
    <p:sldId id="291" r:id="rId17"/>
    <p:sldId id="281" r:id="rId18"/>
    <p:sldId id="292" r:id="rId19"/>
    <p:sldId id="286" r:id="rId20"/>
    <p:sldId id="276" r:id="rId21"/>
    <p:sldId id="287" r:id="rId22"/>
    <p:sldId id="293" r:id="rId23"/>
    <p:sldId id="285" r:id="rId24"/>
    <p:sldId id="284" r:id="rId25"/>
    <p:sldId id="288" r:id="rId26"/>
    <p:sldId id="295" r:id="rId27"/>
    <p:sldId id="289" r:id="rId28"/>
    <p:sldId id="269" r:id="rId29"/>
  </p:sldIdLst>
  <p:sldSz cx="12192000" cy="6858000"/>
  <p:notesSz cx="7010400" cy="9236075"/>
  <p:embeddedFontLst>
    <p:embeddedFont>
      <p:font typeface="Arial Bold" panose="020B0704020202020204" pitchFamily="34" charset="0"/>
      <p:bold r:id="rId32"/>
    </p:embeddedFont>
    <p:embeddedFont>
      <p:font typeface="Calibri" panose="020F0502020204030204" pitchFamily="34" charset="0"/>
      <p:regular r:id="rId33"/>
      <p:bold r:id="rId34"/>
      <p:italic r:id="rId35"/>
      <p:boldItalic r:id="rId36"/>
    </p:embeddedFont>
    <p:embeddedFont>
      <p:font typeface="Gisha" panose="020B0502040204020203" pitchFamily="34" charset="-79"/>
      <p:regular r:id="rId37"/>
      <p:bold r:id="rId38"/>
    </p:embeddedFont>
    <p:embeddedFont>
      <p:font typeface="Montserrat" panose="00000500000000000000" pitchFamily="50" charset="0"/>
      <p:regular r:id="rId39"/>
      <p:bold r:id="rId40"/>
    </p:embeddedFont>
    <p:embeddedFont>
      <p:font typeface="Montserrat Black" panose="00000A00000000000000" pitchFamily="50" charset="0"/>
      <p:bold r:id="rId41"/>
    </p:embeddedFont>
    <p:embeddedFont>
      <p:font typeface="Montserrat Semi Bold" panose="00000700000000000000" pitchFamily="50" charset="0"/>
      <p:bold r:id="rId42"/>
    </p:embeddedFont>
    <p:embeddedFont>
      <p:font typeface="Roboto" panose="02000000000000000000" pitchFamily="2" charset="0"/>
      <p:regular r:id="rId43"/>
      <p:bold r:id="rId44"/>
      <p:italic r:id="rId45"/>
      <p:boldItalic r:id="rId46"/>
    </p:embeddedFont>
    <p:embeddedFont>
      <p:font typeface="Roboto Black" panose="02000000000000000000" pitchFamily="2" charset="0"/>
      <p:bold r:id="rId47"/>
      <p:boldItalic r:id="rId48"/>
    </p:embeddedFont>
    <p:embeddedFont>
      <p:font typeface="Wingdings 3" panose="05040102010807070707" pitchFamily="18" charset="2"/>
      <p:regular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36080"/>
    <a:srgbClr val="0046AD"/>
    <a:srgbClr val="0036C9"/>
    <a:srgbClr val="7E99A9"/>
    <a:srgbClr val="FFC843"/>
    <a:srgbClr val="B9C8D3"/>
    <a:srgbClr val="BABF33"/>
    <a:srgbClr val="BB205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54" autoAdjust="0"/>
    <p:restoredTop sz="65996" autoAdjust="0"/>
  </p:normalViewPr>
  <p:slideViewPr>
    <p:cSldViewPr snapToGrid="0">
      <p:cViewPr varScale="1">
        <p:scale>
          <a:sx n="99" d="100"/>
          <a:sy n="99" d="100"/>
        </p:scale>
        <p:origin x="78" y="1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2285"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8.fntdata"/><Relationship Id="rId21" Type="http://schemas.openxmlformats.org/officeDocument/2006/relationships/slide" Target="slides/slide16.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5.fntdata"/><Relationship Id="rId49" Type="http://schemas.openxmlformats.org/officeDocument/2006/relationships/font" Target="fonts/font1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6"/>
            <a:ext cx="3037840" cy="46369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938" y="6"/>
            <a:ext cx="3037840" cy="463697"/>
          </a:xfrm>
          <a:prstGeom prst="rect">
            <a:avLst/>
          </a:prstGeom>
        </p:spPr>
        <p:txBody>
          <a:bodyPr vert="horz" lIns="91440" tIns="45720" rIns="91440" bIns="45720" rtlCol="0"/>
          <a:lstStyle>
            <a:lvl1pPr algn="r">
              <a:defRPr sz="1200"/>
            </a:lvl1pPr>
          </a:lstStyle>
          <a:p>
            <a:fld id="{FA0657D6-E5BC-4EEE-9B53-1F84CEA62985}" type="datetimeFigureOut">
              <a:rPr lang="en-US" smtClean="0"/>
              <a:t>1/13/2023</a:t>
            </a:fld>
            <a:endParaRPr lang="en-US" dirty="0"/>
          </a:p>
        </p:txBody>
      </p:sp>
      <p:sp>
        <p:nvSpPr>
          <p:cNvPr id="4" name="Footer Placeholder 3"/>
          <p:cNvSpPr>
            <a:spLocks noGrp="1"/>
          </p:cNvSpPr>
          <p:nvPr>
            <p:ph type="ftr" sz="quarter" idx="2"/>
          </p:nvPr>
        </p:nvSpPr>
        <p:spPr>
          <a:xfrm>
            <a:off x="0" y="8772383"/>
            <a:ext cx="3037840" cy="463697"/>
          </a:xfrm>
          <a:prstGeom prst="rect">
            <a:avLst/>
          </a:prstGeom>
        </p:spPr>
        <p:txBody>
          <a:bodyPr vert="horz" lIns="91440" tIns="45720" rIns="91440" bIns="45720" rtlCol="0" anchor="b"/>
          <a:lstStyle>
            <a:lvl1pPr algn="l">
              <a:defRPr sz="1200"/>
            </a:lvl1pPr>
          </a:lstStyle>
          <a:p>
            <a:r>
              <a:rPr lang="en-US" dirty="0"/>
              <a:t>Helping People Live better Lives.</a:t>
            </a:r>
          </a:p>
        </p:txBody>
      </p:sp>
      <p:sp>
        <p:nvSpPr>
          <p:cNvPr id="5" name="Slide Number Placeholder 4"/>
          <p:cNvSpPr>
            <a:spLocks noGrp="1"/>
          </p:cNvSpPr>
          <p:nvPr>
            <p:ph type="sldNum" sz="quarter" idx="3"/>
          </p:nvPr>
        </p:nvSpPr>
        <p:spPr>
          <a:xfrm>
            <a:off x="3970938" y="8772383"/>
            <a:ext cx="3037840" cy="463697"/>
          </a:xfrm>
          <a:prstGeom prst="rect">
            <a:avLst/>
          </a:prstGeom>
        </p:spPr>
        <p:txBody>
          <a:bodyPr vert="horz" lIns="91440" tIns="45720" rIns="91440" bIns="45720" rtlCol="0" anchor="b"/>
          <a:lstStyle>
            <a:lvl1pPr algn="r">
              <a:defRPr sz="1200"/>
            </a:lvl1pPr>
          </a:lstStyle>
          <a:p>
            <a:fld id="{CE2D82DA-5D93-4F01-ABBC-625518272C17}" type="slidenum">
              <a:rPr lang="en-US" smtClean="0"/>
              <a:t>‹#›</a:t>
            </a:fld>
            <a:endParaRPr lang="en-US" dirty="0"/>
          </a:p>
        </p:txBody>
      </p:sp>
    </p:spTree>
    <p:extLst>
      <p:ext uri="{BB962C8B-B14F-4D97-AF65-F5344CB8AC3E}">
        <p14:creationId xmlns:p14="http://schemas.microsoft.com/office/powerpoint/2010/main" val="19630965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9" y="4"/>
            <a:ext cx="3038475" cy="46259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46" y="4"/>
            <a:ext cx="3038475" cy="462599"/>
          </a:xfrm>
          <a:prstGeom prst="rect">
            <a:avLst/>
          </a:prstGeom>
        </p:spPr>
        <p:txBody>
          <a:bodyPr vert="horz" lIns="91440" tIns="45720" rIns="91440" bIns="45720" rtlCol="0"/>
          <a:lstStyle>
            <a:lvl1pPr algn="r">
              <a:defRPr sz="1200"/>
            </a:lvl1pPr>
          </a:lstStyle>
          <a:p>
            <a:fld id="{CD473510-9A33-4C2D-814F-062FEB88BA13}" type="datetimeFigureOut">
              <a:rPr lang="en-US" smtClean="0"/>
              <a:t>1/13/2023</a:t>
            </a:fld>
            <a:endParaRPr lang="en-US" dirty="0"/>
          </a:p>
        </p:txBody>
      </p:sp>
      <p:sp>
        <p:nvSpPr>
          <p:cNvPr id="4" name="Slide Image Placeholder 3"/>
          <p:cNvSpPr>
            <a:spLocks noGrp="1" noRot="1" noChangeAspect="1"/>
          </p:cNvSpPr>
          <p:nvPr>
            <p:ph type="sldImg" idx="2"/>
          </p:nvPr>
        </p:nvSpPr>
        <p:spPr>
          <a:xfrm>
            <a:off x="733425" y="1154113"/>
            <a:ext cx="5543550" cy="31178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44763"/>
            <a:ext cx="5607050" cy="36372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9" y="8773478"/>
            <a:ext cx="3038475" cy="462598"/>
          </a:xfrm>
          <a:prstGeom prst="rect">
            <a:avLst/>
          </a:prstGeom>
        </p:spPr>
        <p:txBody>
          <a:bodyPr vert="horz" lIns="91440" tIns="45720" rIns="91440" bIns="45720" rtlCol="0" anchor="b"/>
          <a:lstStyle>
            <a:lvl1pPr algn="l">
              <a:defRPr sz="1200"/>
            </a:lvl1pPr>
          </a:lstStyle>
          <a:p>
            <a:r>
              <a:rPr lang="en-US" dirty="0"/>
              <a:t>Helping People Live better Lives.</a:t>
            </a:r>
          </a:p>
        </p:txBody>
      </p:sp>
      <p:sp>
        <p:nvSpPr>
          <p:cNvPr id="7" name="Slide Number Placeholder 6"/>
          <p:cNvSpPr>
            <a:spLocks noGrp="1"/>
          </p:cNvSpPr>
          <p:nvPr>
            <p:ph type="sldNum" sz="quarter" idx="5"/>
          </p:nvPr>
        </p:nvSpPr>
        <p:spPr>
          <a:xfrm>
            <a:off x="3970346" y="8773478"/>
            <a:ext cx="3038475" cy="462598"/>
          </a:xfrm>
          <a:prstGeom prst="rect">
            <a:avLst/>
          </a:prstGeom>
        </p:spPr>
        <p:txBody>
          <a:bodyPr vert="horz" lIns="91440" tIns="45720" rIns="91440" bIns="45720" rtlCol="0" anchor="b"/>
          <a:lstStyle>
            <a:lvl1pPr algn="r">
              <a:defRPr sz="1200"/>
            </a:lvl1pPr>
          </a:lstStyle>
          <a:p>
            <a:fld id="{A06937D5-D888-482B-A8AA-31593E913E0B}" type="slidenum">
              <a:rPr lang="en-US" smtClean="0"/>
              <a:t>‹#›</a:t>
            </a:fld>
            <a:endParaRPr lang="en-US" dirty="0"/>
          </a:p>
        </p:txBody>
      </p:sp>
    </p:spTree>
    <p:extLst>
      <p:ext uri="{BB962C8B-B14F-4D97-AF65-F5344CB8AC3E}">
        <p14:creationId xmlns:p14="http://schemas.microsoft.com/office/powerpoint/2010/main" val="418233189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a:t>
            </a:fld>
            <a:endParaRPr lang="en-US" dirty="0"/>
          </a:p>
        </p:txBody>
      </p:sp>
    </p:spTree>
    <p:extLst>
      <p:ext uri="{BB962C8B-B14F-4D97-AF65-F5344CB8AC3E}">
        <p14:creationId xmlns:p14="http://schemas.microsoft.com/office/powerpoint/2010/main" val="2415757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Submit all required documents together.</a:t>
            </a:r>
          </a:p>
          <a:p>
            <a:r>
              <a:rPr lang="en-US" baseline="0" dirty="0">
                <a:latin typeface="Arial" panose="020B0604020202020204" pitchFamily="34" charset="0"/>
                <a:cs typeface="Arial" panose="020B0604020202020204" pitchFamily="34" charset="0"/>
              </a:rPr>
              <a:t> </a:t>
            </a:r>
          </a:p>
          <a:p>
            <a:r>
              <a:rPr lang="en-US" baseline="0" dirty="0">
                <a:latin typeface="Arial" panose="020B0604020202020204" pitchFamily="34" charset="0"/>
                <a:cs typeface="Arial" panose="020B0604020202020204" pitchFamily="34" charset="0"/>
              </a:rPr>
              <a:t>You may mail the application documents and fee to the DHHS mailing address listed on the application instructions </a:t>
            </a:r>
          </a:p>
          <a:p>
            <a:r>
              <a:rPr lang="en-US" b="1" baseline="0" dirty="0">
                <a:latin typeface="Arial" panose="020B0604020202020204" pitchFamily="34" charset="0"/>
                <a:cs typeface="Arial" panose="020B0604020202020204" pitchFamily="34" charset="0"/>
              </a:rPr>
              <a:t>OR</a:t>
            </a:r>
            <a:r>
              <a:rPr lang="en-US" baseline="0" dirty="0">
                <a:latin typeface="Arial" panose="020B0604020202020204" pitchFamily="34" charset="0"/>
                <a:cs typeface="Arial" panose="020B0604020202020204" pitchFamily="34" charset="0"/>
              </a:rPr>
              <a:t> you may scan and email the documents to the DHHS email address listed on the application instructions and mail your fee payment separately to the corresponding office listed on the instructions. </a:t>
            </a:r>
          </a:p>
          <a:p>
            <a:r>
              <a:rPr lang="en-US" baseline="0" dirty="0">
                <a:latin typeface="Arial" panose="020B0604020202020204" pitchFamily="34" charset="0"/>
                <a:cs typeface="Arial" panose="020B0604020202020204" pitchFamily="34" charset="0"/>
              </a:rPr>
              <a:t>Make the check out to DHHS Children’s Services Licensing.  Do not mail cash!</a:t>
            </a:r>
            <a:r>
              <a:rPr lang="en-US" b="0" baseline="0" dirty="0">
                <a:latin typeface="Arial" panose="020B0604020202020204" pitchFamily="34" charset="0"/>
                <a:cs typeface="Arial" panose="020B0604020202020204" pitchFamily="34" charset="0"/>
              </a:rPr>
              <a:t>  </a:t>
            </a:r>
            <a:r>
              <a:rPr lang="en-US" b="0" dirty="0">
                <a:solidFill>
                  <a:prstClr val="black"/>
                </a:solidFill>
              </a:rPr>
              <a:t>Be sure to keep copies of all documents submitted to the Department.</a:t>
            </a:r>
          </a:p>
          <a:p>
            <a:endParaRPr lang="en-US" b="1" baseline="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prstClr val="black"/>
                </a:solidFill>
              </a:rPr>
              <a:t>Do not submit Child Care Fingerprint History Check Applications to DHHS in advance of the Provisional License Application. Fingerprinting</a:t>
            </a:r>
            <a:r>
              <a:rPr lang="en-US" sz="1200" baseline="0" dirty="0">
                <a:solidFill>
                  <a:prstClr val="black"/>
                </a:solidFill>
              </a:rPr>
              <a:t> applications may be submitted with the Provisional License Application. </a:t>
            </a:r>
            <a:r>
              <a:rPr lang="en-US" sz="1200" b="0" i="0" dirty="0">
                <a:solidFill>
                  <a:prstClr val="black"/>
                </a:solidFill>
              </a:rPr>
              <a:t>Additional fingerprinting applications may be submitted after the Provisional Application, as needed.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dirty="0">
                <a:solidFill>
                  <a:prstClr val="black"/>
                </a:solidFill>
              </a:rPr>
              <a:t>(5/14/20-ADD) (9:13)</a:t>
            </a:r>
            <a:r>
              <a:rPr lang="en-US" sz="1200" b="1" i="1" baseline="0" dirty="0">
                <a:solidFill>
                  <a:prstClr val="black"/>
                </a:solidFill>
              </a:rPr>
              <a:t> </a:t>
            </a:r>
            <a:r>
              <a:rPr lang="en-US" sz="1200" b="1" i="1" dirty="0">
                <a:solidFill>
                  <a:prstClr val="black"/>
                </a:solidFill>
              </a:rPr>
              <a:t>Refer</a:t>
            </a:r>
            <a:r>
              <a:rPr lang="en-US" sz="1200" b="1" i="1" baseline="0" dirty="0">
                <a:solidFill>
                  <a:prstClr val="black"/>
                </a:solidFill>
              </a:rPr>
              <a:t> to the Fingerprint instructions on the Child Care Licensing Home Page.</a:t>
            </a:r>
            <a:endParaRPr lang="en-US" sz="1000" b="1" i="1" dirty="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10</a:t>
            </a:fld>
            <a:endParaRPr lang="en-US" dirty="0"/>
          </a:p>
        </p:txBody>
      </p:sp>
    </p:spTree>
    <p:extLst>
      <p:ext uri="{BB962C8B-B14F-4D97-AF65-F5344CB8AC3E}">
        <p14:creationId xmlns:p14="http://schemas.microsoft.com/office/powerpoint/2010/main" val="4239050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Once a complete packet is received and the application documents approved, the Department will send a fire referral to the applicable fire inspector. A fire inspector may contact you to schedule an inspection or stop by unannounced when they are in your area.  Be aware that the fire inspector will not release the fire approval without receipt of the fire fee payment.  Cost of the fire inspection will be determined by the fire inspector’s office and must be paid to that office directly.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The licensure inspection will be assigned to a Child Care Inspection Specialist (CCIS) and notification will be sent to you, the Applicant.  The CCIS will conduct an on-site inspection to determine compliance with licensing regulations within 30 days of assignment. </a:t>
            </a:r>
            <a:r>
              <a:rPr lang="en-US" b="0" baseline="0" dirty="0">
                <a:latin typeface="Arial" panose="020B0604020202020204" pitchFamily="34" charset="0"/>
                <a:cs typeface="Arial" panose="020B0604020202020204" pitchFamily="34" charset="0"/>
              </a:rPr>
              <a:t>The Applicant (and Primary Provider of a Family Child Care Home Two) must be present and prepared at the provisional inspection.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The provisional inspection is the only scheduled inspection. All future inspections by the CCIS will be unannounced.</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11</a:t>
            </a:fld>
            <a:endParaRPr lang="en-US" dirty="0"/>
          </a:p>
        </p:txBody>
      </p:sp>
    </p:spTree>
    <p:extLst>
      <p:ext uri="{BB962C8B-B14F-4D97-AF65-F5344CB8AC3E}">
        <p14:creationId xmlns:p14="http://schemas.microsoft.com/office/powerpoint/2010/main" val="4186496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The length of time it takes to obtain a Family Child Care Home license will vary, but once a completed application packet is received, it usually takes between 30 and 60 days to complete the licensure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Before a provisional Family Child Care Home license can be issued the Child Care Licensing Office must receive: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Proof of activation of Liability Insurance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Fire approval for a Family Child Care Home Two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A Family Child Care Home One in certain areas may require fire approval prior to license issuance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Fingerprint Eligibility Determination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A child care inspection specialist must find the applicant in compliance with Child Care Licensing regulations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The child care inspection specialist will notify the Licensee by phone, mail, or email, of the effective date of the Provisional Family Child Care Home license.  You may then begin providing care for 4 or more children at your facility on or after the effective date.  The Provisional license will be mailed to the mailing address of the program.</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12</a:t>
            </a:fld>
            <a:endParaRPr lang="en-US" dirty="0"/>
          </a:p>
        </p:txBody>
      </p:sp>
    </p:spTree>
    <p:extLst>
      <p:ext uri="{BB962C8B-B14F-4D97-AF65-F5344CB8AC3E}">
        <p14:creationId xmlns:p14="http://schemas.microsoft.com/office/powerpoint/2010/main" val="41535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a:t>
            </a:r>
            <a:r>
              <a:rPr lang="en-US" baseline="0" dirty="0">
                <a:latin typeface="Arial" panose="020B0604020202020204" pitchFamily="34" charset="0"/>
                <a:cs typeface="Arial" panose="020B0604020202020204" pitchFamily="34" charset="0"/>
              </a:rPr>
              <a:t> provisional license will expire in 12 months.  </a:t>
            </a:r>
          </a:p>
          <a:p>
            <a:pPr marL="171450" indent="-171450">
              <a:buFont typeface="Arial" panose="020B0604020202020204" pitchFamily="34" charset="0"/>
              <a:buChar char="•"/>
            </a:pPr>
            <a:r>
              <a:rPr lang="en-US" b="1" baseline="0" dirty="0">
                <a:latin typeface="Arial" panose="020B0604020202020204" pitchFamily="34" charset="0"/>
                <a:cs typeface="Arial" panose="020B0604020202020204" pitchFamily="34" charset="0"/>
              </a:rPr>
              <a:t>An operating license must be issued in order to continue licensed care.</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About 90 days prior to the expiration of the provisional license an operating license renewal packet will be sent to the program’s mailing address.  </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A completed operating packet must be submitted in a timely manner.  This is to allow enough time for the Department to review the packet and for the provisional to operating license inspection to be completed prior to the expiration date of the provisional license. </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When the program has received their operating license they will be billed an annual renewal fee thereafter.</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13</a:t>
            </a:fld>
            <a:endParaRPr lang="en-US" dirty="0"/>
          </a:p>
        </p:txBody>
      </p:sp>
    </p:spTree>
    <p:extLst>
      <p:ext uri="{BB962C8B-B14F-4D97-AF65-F5344CB8AC3E}">
        <p14:creationId xmlns:p14="http://schemas.microsoft.com/office/powerpoint/2010/main" val="16009589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Prior to any amendment or change to the licensed program, the Licensee is required to submit an Amendment to an Application and applicable documents to the Department within the timelines indicated in regulations.</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Some of these amendments include: change of household members, staff, substitutes, or volunteers; hours or days of operation; the use of facility; or location of premises.  Prior to the approval of the amendment, a licensing inspection may be required. You cannot move forward with the changes to the license until the amendment has been approved by the Department.  </a:t>
            </a:r>
            <a:r>
              <a:rPr lang="en-US" b="0" baseline="0" dirty="0">
                <a:solidFill>
                  <a:srgbClr val="FF0000"/>
                </a:solidFill>
                <a:latin typeface="Arial" panose="020B0604020202020204" pitchFamily="34" charset="0"/>
                <a:cs typeface="Arial" panose="020B0604020202020204" pitchFamily="34" charset="0"/>
              </a:rPr>
              <a:t>For timelines of notification or submission, see regulation “notification of changes”, for details. </a:t>
            </a:r>
            <a:endParaRPr lang="en-US" b="0" dirty="0">
              <a:solidFill>
                <a:srgbClr val="FF000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14</a:t>
            </a:fld>
            <a:endParaRPr lang="en-US" dirty="0"/>
          </a:p>
        </p:txBody>
      </p:sp>
    </p:spTree>
    <p:extLst>
      <p:ext uri="{BB962C8B-B14F-4D97-AF65-F5344CB8AC3E}">
        <p14:creationId xmlns:p14="http://schemas.microsoft.com/office/powerpoint/2010/main" val="2723215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panose="020B0604020202020204" pitchFamily="34" charset="0"/>
                <a:ea typeface="+mn-ea"/>
                <a:cs typeface="Arial" panose="020B0604020202020204" pitchFamily="34" charset="0"/>
              </a:rPr>
              <a:t>To determine compliance with licensing regulations, the Department will inspect family child care homes as provided under the Nebraska Child Care Licensing Act.  There are various types of inspections, however, you will receive a minimum of one inspection annually. See regulations on inspections and complaint investigations for details.</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15</a:t>
            </a:fld>
            <a:endParaRPr lang="en-US" dirty="0"/>
          </a:p>
        </p:txBody>
      </p:sp>
    </p:spTree>
    <p:extLst>
      <p:ext uri="{BB962C8B-B14F-4D97-AF65-F5344CB8AC3E}">
        <p14:creationId xmlns:p14="http://schemas.microsoft.com/office/powerpoint/2010/main" val="2761029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a:t>
            </a:r>
            <a:r>
              <a:rPr lang="en-US" baseline="0" dirty="0">
                <a:latin typeface="Arial" panose="020B0604020202020204" pitchFamily="34" charset="0"/>
                <a:cs typeface="Arial" panose="020B0604020202020204" pitchFamily="34" charset="0"/>
              </a:rPr>
              <a:t> Licensee is responsible for the requirements listed in the regulations.  See regulations regarding Licensee Qualifications and Requirements for details.</a:t>
            </a:r>
          </a:p>
          <a:p>
            <a:endParaRPr lang="en-US"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Current staff records, including training documents, must be available for review by a Child Care Inspection Specialist upon request.  See regulations regarding the Licensee, Primary Provider, Staff, Volunteer, and Household Member Qualifications and Requirements. </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16</a:t>
            </a:fld>
            <a:endParaRPr lang="en-US" dirty="0"/>
          </a:p>
        </p:txBody>
      </p:sp>
    </p:spTree>
    <p:extLst>
      <p:ext uri="{BB962C8B-B14F-4D97-AF65-F5344CB8AC3E}">
        <p14:creationId xmlns:p14="http://schemas.microsoft.com/office/powerpoint/2010/main" val="1859474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You, the</a:t>
            </a:r>
            <a:r>
              <a:rPr lang="en-US" b="0" baseline="0" dirty="0">
                <a:latin typeface="Arial" panose="020B0604020202020204" pitchFamily="34" charset="0"/>
                <a:cs typeface="Arial" panose="020B0604020202020204" pitchFamily="34" charset="0"/>
              </a:rPr>
              <a:t> Licensee</a:t>
            </a:r>
            <a:r>
              <a:rPr lang="en-US" b="0" dirty="0">
                <a:latin typeface="Arial" panose="020B0604020202020204" pitchFamily="34" charset="0"/>
                <a:cs typeface="Arial" panose="020B0604020202020204" pitchFamily="34" charset="0"/>
              </a:rPr>
              <a:t>, the</a:t>
            </a:r>
            <a:r>
              <a:rPr lang="en-US" b="0" baseline="0" dirty="0">
                <a:latin typeface="Arial" panose="020B0604020202020204" pitchFamily="34" charset="0"/>
                <a:cs typeface="Arial" panose="020B0604020202020204" pitchFamily="34" charset="0"/>
              </a:rPr>
              <a:t> Primary Provider, and staff</a:t>
            </a:r>
            <a:r>
              <a:rPr lang="en-US" b="0" dirty="0">
                <a:latin typeface="Arial" panose="020B0604020202020204" pitchFamily="34" charset="0"/>
                <a:cs typeface="Arial" panose="020B0604020202020204" pitchFamily="34" charset="0"/>
              </a:rPr>
              <a:t> must </a:t>
            </a:r>
            <a:r>
              <a:rPr lang="en-US" b="0" baseline="0" dirty="0">
                <a:latin typeface="Arial" panose="020B0604020202020204" pitchFamily="34" charset="0"/>
                <a:cs typeface="Arial" panose="020B0604020202020204" pitchFamily="34" charset="0"/>
              </a:rPr>
              <a:t>complete various required and annual training. This chart is an example of who is required to obtain specific training.  Refer to the Family Child Care Home One or Two regulation book for more details. </a:t>
            </a:r>
          </a:p>
          <a:p>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Documents of completed training requirements must be kept on the licensed premises and made available to the Department upon request.</a:t>
            </a:r>
          </a:p>
          <a:p>
            <a:endParaRPr lang="en-US" b="0" baseline="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17</a:t>
            </a:fld>
            <a:endParaRPr lang="en-US" dirty="0"/>
          </a:p>
        </p:txBody>
      </p:sp>
    </p:spTree>
    <p:extLst>
      <p:ext uri="{BB962C8B-B14F-4D97-AF65-F5344CB8AC3E}">
        <p14:creationId xmlns:p14="http://schemas.microsoft.com/office/powerpoint/2010/main" val="3255552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Maintaining records is an</a:t>
            </a:r>
            <a:r>
              <a:rPr lang="en-US" baseline="0" dirty="0">
                <a:latin typeface="Arial" panose="020B0604020202020204" pitchFamily="34" charset="0"/>
                <a:cs typeface="Arial" panose="020B0604020202020204" pitchFamily="34" charset="0"/>
              </a:rPr>
              <a:t> important part of managing your program.  Records for Licensee, Household Members, Employees, and Enrolled Children must be kept current and available to the department.  An employee includes: the primary provider, staff, substitutes, and volunteers.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Required records for staff include but are not limited to: completed background checks, required Department forms, and documentation of training. Review family child care home regulations for a complete list of required records.  </a:t>
            </a:r>
          </a:p>
          <a:p>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Required records for children include but are not limited to: completed child’s enrollment record, immunization record, receipt indicating the family received the DHHS Parent Information Brochure, and any signed permission forms.  To view and print the Children’s Record form, Parent Information Brochure, Immunization Record form and other documents, click on the forms page link on the Child Care Licensing website. </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18</a:t>
            </a:fld>
            <a:endParaRPr lang="en-US" dirty="0"/>
          </a:p>
        </p:txBody>
      </p:sp>
    </p:spTree>
    <p:extLst>
      <p:ext uri="{BB962C8B-B14F-4D97-AF65-F5344CB8AC3E}">
        <p14:creationId xmlns:p14="http://schemas.microsoft.com/office/powerpoint/2010/main" val="2709510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Licensed Capacity is determined by various factors.  Indoor activity space used by the children will be measured and calculated. The total square footage of indoor activity space is divided by 35 square feet per child.  The outdoor play area must have a minimum of 50 square feet per child.  See regulations for details regarding Licensed Capacity.</a:t>
            </a:r>
          </a:p>
          <a:p>
            <a:endParaRPr lang="en-US" sz="1200" baseline="0" dirty="0">
              <a:latin typeface="Arial" panose="020B0604020202020204" pitchFamily="34" charset="0"/>
              <a:cs typeface="Arial" panose="020B0604020202020204" pitchFamily="34" charset="0"/>
            </a:endParaRPr>
          </a:p>
          <a:p>
            <a:r>
              <a:rPr lang="en-US" sz="1200" baseline="0" dirty="0">
                <a:latin typeface="Arial" panose="020B0604020202020204" pitchFamily="34" charset="0"/>
                <a:cs typeface="Arial" panose="020B0604020202020204" pitchFamily="34" charset="0"/>
              </a:rPr>
              <a:t>The family child care home program must have written policies and procedures available for review upon request.  </a:t>
            </a:r>
          </a:p>
          <a:p>
            <a:r>
              <a:rPr lang="en-US" sz="1200" baseline="0" dirty="0">
                <a:latin typeface="Arial" panose="020B0604020202020204" pitchFamily="34" charset="0"/>
                <a:cs typeface="Arial" panose="020B0604020202020204" pitchFamily="34" charset="0"/>
              </a:rPr>
              <a:t>Written policies and procedures must include but are not limited to:</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Exclusion of children who are ill</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Information about the Child Development Program</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Diapering &amp; Toileting Procedures and</a:t>
            </a:r>
          </a:p>
          <a:p>
            <a:pPr marL="171450" indent="-171450">
              <a:buFont typeface="Arial" panose="020B0604020202020204" pitchFamily="34" charset="0"/>
              <a:buChar char="•"/>
            </a:pPr>
            <a:r>
              <a:rPr lang="en-US" sz="1200" baseline="0" dirty="0">
                <a:latin typeface="Arial" panose="020B0604020202020204" pitchFamily="34" charset="0"/>
                <a:cs typeface="Arial" panose="020B0604020202020204" pitchFamily="34" charset="0"/>
              </a:rPr>
              <a:t>Disaster Preparedness Plan</a:t>
            </a:r>
          </a:p>
          <a:p>
            <a:pPr marL="0" indent="0">
              <a:buFont typeface="Arial" panose="020B0604020202020204" pitchFamily="34" charset="0"/>
              <a:buNone/>
            </a:pPr>
            <a:r>
              <a:rPr lang="en-US" sz="1200" baseline="0" dirty="0">
                <a:latin typeface="Arial" panose="020B0604020202020204" pitchFamily="34" charset="0"/>
                <a:cs typeface="Arial" panose="020B0604020202020204" pitchFamily="34" charset="0"/>
              </a:rPr>
              <a:t>Refer to family child care home regulations for additional information regarding these policies and procedures. You will find additional information to assist you with these policies l</a:t>
            </a:r>
            <a:r>
              <a:rPr lang="en-US" sz="1200" i="0" baseline="0" dirty="0">
                <a:latin typeface="Arial" panose="020B0604020202020204" pitchFamily="34" charset="0"/>
                <a:cs typeface="Arial" panose="020B0604020202020204" pitchFamily="34" charset="0"/>
              </a:rPr>
              <a:t>ocated on the Resources for Licensed Child Care Providers link located on the child care licensing home page.</a:t>
            </a:r>
            <a:endParaRPr lang="en-US" i="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19</a:t>
            </a:fld>
            <a:endParaRPr lang="en-US" dirty="0"/>
          </a:p>
        </p:txBody>
      </p:sp>
    </p:spTree>
    <p:extLst>
      <p:ext uri="{BB962C8B-B14F-4D97-AF65-F5344CB8AC3E}">
        <p14:creationId xmlns:p14="http://schemas.microsoft.com/office/powerpoint/2010/main" val="1910937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a:t>
            </a:fld>
            <a:endParaRPr lang="en-US" dirty="0"/>
          </a:p>
        </p:txBody>
      </p:sp>
    </p:spTree>
    <p:extLst>
      <p:ext uri="{BB962C8B-B14F-4D97-AF65-F5344CB8AC3E}">
        <p14:creationId xmlns:p14="http://schemas.microsoft.com/office/powerpoint/2010/main" val="30163725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Arial" panose="020B0604020202020204" pitchFamily="34" charset="0"/>
                <a:cs typeface="Arial" panose="020B0604020202020204" pitchFamily="34" charset="0"/>
              </a:rPr>
              <a:t>Adequate</a:t>
            </a:r>
            <a:r>
              <a:rPr lang="en-US" sz="1200" b="0" baseline="0" dirty="0">
                <a:latin typeface="Arial" panose="020B0604020202020204" pitchFamily="34" charset="0"/>
                <a:cs typeface="Arial" panose="020B0604020202020204" pitchFamily="34" charset="0"/>
              </a:rPr>
              <a:t> and appropriate supervision must be provided to children at all times.  Staff must be alert, attentive, and responsive to children’s needs, and protect and remove them from harm.  </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Facilities are encouraged to have a written behavior management or discipline policy available to staff, parents, and the Department. </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Types of discipline that cannot be used in your facility are listed in the regulations.  If time out is used, it must be brief and appropriate for the child’s age.</a:t>
            </a:r>
          </a:p>
          <a:p>
            <a:endParaRPr lang="en-US" sz="1200" b="0" baseline="0" dirty="0">
              <a:latin typeface="Arial" panose="020B0604020202020204" pitchFamily="34" charset="0"/>
              <a:cs typeface="Arial" panose="020B0604020202020204" pitchFamily="34" charset="0"/>
            </a:endParaRPr>
          </a:p>
          <a:p>
            <a:r>
              <a:rPr lang="en-US" sz="1200" b="0" baseline="0" dirty="0">
                <a:latin typeface="Arial" panose="020B0604020202020204" pitchFamily="34" charset="0"/>
                <a:cs typeface="Arial" panose="020B0604020202020204" pitchFamily="34" charset="0"/>
              </a:rPr>
              <a:t>Children should never be exposed to profanity, sexually explicit materials, acts of violence towards a person or animal, or acts of racism.</a:t>
            </a:r>
            <a:endParaRPr lang="en-US" sz="1200" b="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20</a:t>
            </a:fld>
            <a:endParaRPr lang="en-US" dirty="0"/>
          </a:p>
        </p:txBody>
      </p:sp>
    </p:spTree>
    <p:extLst>
      <p:ext uri="{BB962C8B-B14F-4D97-AF65-F5344CB8AC3E}">
        <p14:creationId xmlns:p14="http://schemas.microsoft.com/office/powerpoint/2010/main" val="3941435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a:t>
            </a:r>
            <a:r>
              <a:rPr lang="en-US" baseline="0" dirty="0">
                <a:latin typeface="Arial" panose="020B0604020202020204" pitchFamily="34" charset="0"/>
                <a:cs typeface="Arial" panose="020B0604020202020204" pitchFamily="34" charset="0"/>
              </a:rPr>
              <a:t>e mandatory Health and Safety Training called Prepare to Care is required to be completed by the Licensee and Primary Provider.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Prepare to Care addresses several regulation topics to include but not limited to: wading and swimming activities, transportation, medications, emergency preparedness, environmental services, and environmental safety.  </a:t>
            </a:r>
            <a:r>
              <a:rPr lang="en-US" b="0" baseline="0" dirty="0">
                <a:latin typeface="Arial" panose="020B0604020202020204" pitchFamily="34" charset="0"/>
                <a:cs typeface="Arial" panose="020B0604020202020204" pitchFamily="34" charset="0"/>
              </a:rPr>
              <a:t>See family child care home regulations for details regarding animals or pets.</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solidFill>
                  <a:srgbClr val="FF0000"/>
                </a:solidFill>
                <a:latin typeface="Arial" panose="020B0604020202020204" pitchFamily="34" charset="0"/>
                <a:cs typeface="Arial" panose="020B0604020202020204" pitchFamily="34" charset="0"/>
              </a:rPr>
              <a:t>(18:11) The link to view and complete the Prepare to Care training is located on the next slide.</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21</a:t>
            </a:fld>
            <a:endParaRPr lang="en-US" dirty="0"/>
          </a:p>
        </p:txBody>
      </p:sp>
    </p:spTree>
    <p:extLst>
      <p:ext uri="{BB962C8B-B14F-4D97-AF65-F5344CB8AC3E}">
        <p14:creationId xmlns:p14="http://schemas.microsoft.com/office/powerpoint/2010/main" val="10769619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Arial" panose="020B0604020202020204" pitchFamily="34" charset="0"/>
                <a:cs typeface="Arial" panose="020B0604020202020204" pitchFamily="34" charset="0"/>
              </a:rPr>
              <a:t>(18:18) You will be able to print a certificate of completion at the end of this orientation training.  </a:t>
            </a:r>
            <a:r>
              <a:rPr lang="en-US" baseline="0" dirty="0">
                <a:latin typeface="Arial" panose="020B0604020202020204" pitchFamily="34" charset="0"/>
                <a:cs typeface="Arial" panose="020B0604020202020204" pitchFamily="34" charset="0"/>
              </a:rPr>
              <a:t>Submit a copy of the Family Child Care Home Orientation certificate and Health &amp; Safety: Prepare to Care certificate with the provisional application packet.</a:t>
            </a:r>
          </a:p>
          <a:p>
            <a:endParaRPr lang="en-US" dirty="0">
              <a:latin typeface="Arial" panose="020B0604020202020204" pitchFamily="34" charset="0"/>
              <a:cs typeface="Arial" panose="020B0604020202020204" pitchFamily="34" charset="0"/>
            </a:endParaRPr>
          </a:p>
          <a:p>
            <a:r>
              <a:rPr lang="en-US" b="1" i="1" baseline="0" dirty="0">
                <a:latin typeface="Arial" panose="020B0604020202020204" pitchFamily="34" charset="0"/>
                <a:cs typeface="Arial" panose="020B0604020202020204" pitchFamily="34" charset="0"/>
              </a:rPr>
              <a:t>(18:34) When ready, click on the title of the Health &amp; Safety Training to begin and complete that requirement.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22</a:t>
            </a:fld>
            <a:endParaRPr lang="en-US" dirty="0"/>
          </a:p>
        </p:txBody>
      </p:sp>
    </p:spTree>
    <p:extLst>
      <p:ext uri="{BB962C8B-B14F-4D97-AF65-F5344CB8AC3E}">
        <p14:creationId xmlns:p14="http://schemas.microsoft.com/office/powerpoint/2010/main" val="1331407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There are several resources that can assist the</a:t>
            </a:r>
            <a:r>
              <a:rPr lang="en-US" baseline="0" dirty="0">
                <a:latin typeface="Arial" panose="020B0604020202020204" pitchFamily="34" charset="0"/>
                <a:cs typeface="Arial" panose="020B0604020202020204" pitchFamily="34" charset="0"/>
              </a:rPr>
              <a:t> program</a:t>
            </a:r>
            <a:r>
              <a:rPr lang="en-US" dirty="0">
                <a:latin typeface="Arial" panose="020B0604020202020204" pitchFamily="34" charset="0"/>
                <a:cs typeface="Arial" panose="020B0604020202020204" pitchFamily="34" charset="0"/>
              </a:rPr>
              <a:t> with meeting licensing requirements.  These resources can be located on the Chil</a:t>
            </a:r>
            <a:r>
              <a:rPr lang="en-US" baseline="0" dirty="0">
                <a:latin typeface="Arial" panose="020B0604020202020204" pitchFamily="34" charset="0"/>
                <a:cs typeface="Arial" panose="020B0604020202020204" pitchFamily="34" charset="0"/>
              </a:rPr>
              <a:t>d Care Licensing home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Arial" panose="020B0604020202020204" pitchFamily="34" charset="0"/>
                <a:cs typeface="Arial" panose="020B0604020202020204" pitchFamily="34" charset="0"/>
              </a:rPr>
              <a:t>(18:50) Click on the Information &amp; Resources for Licensed Child Care/Preschool Providers to access the home page.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baseline="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23</a:t>
            </a:fld>
            <a:endParaRPr lang="en-US" dirty="0"/>
          </a:p>
        </p:txBody>
      </p:sp>
    </p:spTree>
    <p:extLst>
      <p:ext uri="{BB962C8B-B14F-4D97-AF65-F5344CB8AC3E}">
        <p14:creationId xmlns:p14="http://schemas.microsoft.com/office/powerpoint/2010/main" val="2117680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1" baseline="0" dirty="0">
                <a:latin typeface="Arial" panose="020B0604020202020204" pitchFamily="34" charset="0"/>
                <a:cs typeface="Arial" panose="020B0604020202020204" pitchFamily="34" charset="0"/>
              </a:rPr>
              <a:t>ADD: Thank you for choosing to care for the children of Nebraska!</a:t>
            </a:r>
            <a:endParaRPr lang="en-US" b="1" i="1" dirty="0">
              <a:latin typeface="Arial" panose="020B0604020202020204" pitchFamily="34" charset="0"/>
              <a:cs typeface="Arial" panose="020B0604020202020204" pitchFamily="34" charset="0"/>
            </a:endParaRPr>
          </a:p>
          <a:p>
            <a:endParaRPr lang="en-US" dirty="0">
              <a:latin typeface="Arial" panose="020B0604020202020204" pitchFamily="34" charset="0"/>
              <a:ea typeface="Roboto" panose="02000000000000000000" pitchFamily="2"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24</a:t>
            </a:fld>
            <a:endParaRPr lang="en-US" dirty="0"/>
          </a:p>
        </p:txBody>
      </p:sp>
    </p:spTree>
    <p:extLst>
      <p:ext uri="{BB962C8B-B14F-4D97-AF65-F5344CB8AC3E}">
        <p14:creationId xmlns:p14="http://schemas.microsoft.com/office/powerpoint/2010/main" val="3892882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Welcome to the</a:t>
            </a:r>
            <a:r>
              <a:rPr lang="en-US" baseline="0" dirty="0">
                <a:latin typeface="Arial" panose="020B0604020202020204" pitchFamily="34" charset="0"/>
                <a:cs typeface="Arial" panose="020B0604020202020204" pitchFamily="34" charset="0"/>
              </a:rPr>
              <a:t> Nebraska Department of Health and Human Services, </a:t>
            </a:r>
            <a:r>
              <a:rPr lang="en-US" dirty="0">
                <a:latin typeface="Arial" panose="020B0604020202020204" pitchFamily="34" charset="0"/>
                <a:cs typeface="Arial" panose="020B0604020202020204" pitchFamily="34" charset="0"/>
              </a:rPr>
              <a:t>Division</a:t>
            </a:r>
            <a:r>
              <a:rPr lang="en-US" baseline="0" dirty="0">
                <a:latin typeface="Arial" panose="020B0604020202020204" pitchFamily="34" charset="0"/>
                <a:cs typeface="Arial" panose="020B0604020202020204" pitchFamily="34" charset="0"/>
              </a:rPr>
              <a:t> of Public Health, Children’s Services Licensing Orientation for Family Child Care Homes</a:t>
            </a:r>
            <a:r>
              <a:rPr lang="en-US" dirty="0">
                <a:latin typeface="Arial" panose="020B0604020202020204" pitchFamily="34" charset="0"/>
                <a:cs typeface="Arial" panose="020B0604020202020204" pitchFamily="34" charset="0"/>
              </a:rPr>
              <a:t>.  This presentation</a:t>
            </a:r>
            <a:r>
              <a:rPr lang="en-US" baseline="0" dirty="0">
                <a:latin typeface="Arial" panose="020B0604020202020204" pitchFamily="34" charset="0"/>
                <a:cs typeface="Arial" panose="020B0604020202020204" pitchFamily="34" charset="0"/>
              </a:rPr>
              <a:t> is part of the required pre-service training to be completed by the applicant/licensee of a family child care home.  </a:t>
            </a:r>
            <a:endParaRPr lang="en-US"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3</a:t>
            </a:fld>
            <a:endParaRPr lang="en-US" dirty="0"/>
          </a:p>
        </p:txBody>
      </p:sp>
    </p:spTree>
    <p:extLst>
      <p:ext uri="{BB962C8B-B14F-4D97-AF65-F5344CB8AC3E}">
        <p14:creationId xmlns:p14="http://schemas.microsoft.com/office/powerpoint/2010/main" val="708409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required training is a review of the Family Child Care Home regulations.  During this training you will be instructed on how to obtain a Family Child Care Home One or Family Child Care Home Two license.</a:t>
            </a:r>
          </a:p>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At the end of this training you, the applicant, </a:t>
            </a:r>
            <a:r>
              <a:rPr lang="en-US" sz="1200" b="1" i="1" dirty="0"/>
              <a:t>will be able to print the Certificate</a:t>
            </a:r>
            <a:r>
              <a:rPr lang="en-US" sz="1200" b="1" i="1" baseline="0" dirty="0"/>
              <a:t> </a:t>
            </a:r>
            <a:r>
              <a:rPr lang="en-US" sz="1200" b="1" i="1" dirty="0"/>
              <a:t>(00:37) </a:t>
            </a:r>
            <a:r>
              <a:rPr lang="en-US" sz="1200" dirty="0"/>
              <a:t>of Completion for Orientation Training which is required to be submitted with the provisional application</a:t>
            </a:r>
            <a:r>
              <a:rPr lang="en-US" sz="1200" baseline="0" dirty="0"/>
              <a:t> packet</a:t>
            </a:r>
            <a:r>
              <a:rPr lang="en-US" sz="1200" dirty="0"/>
              <a:t>. </a:t>
            </a:r>
            <a:endParaRPr lang="en-US" dirty="0"/>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4</a:t>
            </a:fld>
            <a:endParaRPr lang="en-US" dirty="0"/>
          </a:p>
        </p:txBody>
      </p:sp>
    </p:spTree>
    <p:extLst>
      <p:ext uri="{BB962C8B-B14F-4D97-AF65-F5344CB8AC3E}">
        <p14:creationId xmlns:p14="http://schemas.microsoft.com/office/powerpoint/2010/main" val="330457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types of Family</a:t>
            </a:r>
            <a:r>
              <a:rPr lang="en-US" baseline="0" dirty="0"/>
              <a:t> Child Care Home licenses: A Family Child Care Home One and Family Child Care Home Two.  Identifying the differences will help you determine which license type will be appropriate for you.</a:t>
            </a:r>
          </a:p>
          <a:p>
            <a:endParaRPr lang="en-US" baseline="0" dirty="0"/>
          </a:p>
          <a:p>
            <a:pPr marL="228600" indent="-228600">
              <a:buAutoNum type="arabicParenR"/>
            </a:pPr>
            <a:r>
              <a:rPr lang="en-US" b="1" baseline="0" dirty="0"/>
              <a:t>LOCATION: </a:t>
            </a:r>
            <a:r>
              <a:rPr lang="en-US" b="0" baseline="0" dirty="0"/>
              <a:t> </a:t>
            </a:r>
            <a:r>
              <a:rPr lang="en-US" b="1" baseline="0" dirty="0"/>
              <a:t>A Family Child Care Home One </a:t>
            </a:r>
            <a:r>
              <a:rPr lang="en-US" b="0" baseline="0" dirty="0"/>
              <a:t>is a child </a:t>
            </a:r>
            <a:r>
              <a:rPr lang="en-US" baseline="0" dirty="0"/>
              <a:t>care program in the applicant’s home -- the home where you live.  </a:t>
            </a:r>
            <a:r>
              <a:rPr lang="en-US" b="1" baseline="0" dirty="0"/>
              <a:t>A Family Child Care Home Two </a:t>
            </a:r>
            <a:r>
              <a:rPr lang="en-US" baseline="0" dirty="0"/>
              <a:t>can be in the applicant’s home or in another location.  If the other location will be a residential </a:t>
            </a:r>
            <a:r>
              <a:rPr lang="en-US" b="0" baseline="0" dirty="0"/>
              <a:t>dwelling, the </a:t>
            </a:r>
            <a:r>
              <a:rPr lang="en-US" baseline="0" dirty="0"/>
              <a:t>city may require you, the applicant, to live at the location of the Family Child Care Home Two. </a:t>
            </a:r>
          </a:p>
          <a:p>
            <a:pPr marL="228600" indent="-228600">
              <a:buAutoNum type="arabicParenR"/>
            </a:pPr>
            <a:r>
              <a:rPr lang="en-US" b="1" baseline="0" dirty="0"/>
              <a:t>STAFF: </a:t>
            </a:r>
            <a:r>
              <a:rPr lang="en-US" b="0" baseline="0" dirty="0"/>
              <a:t>You, the</a:t>
            </a:r>
            <a:r>
              <a:rPr lang="en-US" baseline="0" dirty="0"/>
              <a:t> applicant of a </a:t>
            </a:r>
            <a:r>
              <a:rPr lang="en-US" b="1" baseline="0" dirty="0"/>
              <a:t>Family Child Care Home One </a:t>
            </a:r>
            <a:r>
              <a:rPr lang="en-US" baseline="0" dirty="0"/>
              <a:t>must be the Primary Provider.  You may hire additional staff or volunteers to assist with the care of children, but this will not change the ratio or capacity of the program. </a:t>
            </a:r>
          </a:p>
          <a:p>
            <a:pPr marL="0" indent="0">
              <a:buNone/>
            </a:pPr>
            <a:r>
              <a:rPr lang="en-US" baseline="0" dirty="0"/>
              <a:t>      If you, the applicant, apply for a </a:t>
            </a:r>
            <a:r>
              <a:rPr lang="en-US" b="1" baseline="0" dirty="0"/>
              <a:t>Family Child Care Home Two </a:t>
            </a:r>
            <a:r>
              <a:rPr lang="en-US" b="0" baseline="0" dirty="0"/>
              <a:t>you </a:t>
            </a:r>
            <a:r>
              <a:rPr lang="en-US" baseline="0" dirty="0"/>
              <a:t>may be the primary provider or </a:t>
            </a:r>
          </a:p>
          <a:p>
            <a:pPr marL="0" indent="0">
              <a:buNone/>
            </a:pPr>
            <a:r>
              <a:rPr lang="en-US" baseline="0" dirty="0"/>
              <a:t>      hire a primary. Additional staff may be required to maintain ratios and capacity.</a:t>
            </a:r>
          </a:p>
          <a:p>
            <a:pPr marL="228600" indent="-228600">
              <a:buFont typeface="+mj-lt"/>
              <a:buAutoNum type="arabicParenR" startAt="3"/>
            </a:pPr>
            <a:r>
              <a:rPr lang="en-US" b="1" baseline="0" dirty="0"/>
              <a:t>CAPACITY: A Family Child Care Home One </a:t>
            </a:r>
            <a:r>
              <a:rPr lang="en-US" baseline="0" dirty="0"/>
              <a:t>may be licensed for up to 10 children at one time depending upon total square footage of the licensed indoor activity space and outdoor play area, as well as zoning approval in cities where zoning is required.  </a:t>
            </a:r>
            <a:r>
              <a:rPr lang="en-US" b="1" baseline="0" dirty="0"/>
              <a:t>A Family Child Care Home Two </a:t>
            </a:r>
            <a:r>
              <a:rPr lang="en-US" baseline="0" dirty="0"/>
              <a:t>may be licensed for up to 12 children at one time depending upon zoning approval and total square footage of licensed indoor activity space and outdoor play area.</a:t>
            </a:r>
          </a:p>
          <a:p>
            <a:pPr marL="228600" indent="-228600">
              <a:buFont typeface="+mj-lt"/>
              <a:buAutoNum type="arabicParenR" startAt="3"/>
            </a:pPr>
            <a:r>
              <a:rPr lang="en-US" b="1" baseline="0" dirty="0"/>
              <a:t>RATIOS: </a:t>
            </a:r>
          </a:p>
          <a:p>
            <a:pPr marL="628650" lvl="1" indent="-171450">
              <a:buFont typeface="Arial" panose="020B0604020202020204" pitchFamily="34" charset="0"/>
              <a:buChar char="•"/>
            </a:pPr>
            <a:r>
              <a:rPr lang="en-US" baseline="0" dirty="0"/>
              <a:t>The primary provider of a </a:t>
            </a:r>
            <a:r>
              <a:rPr lang="en-US" b="1" baseline="0" dirty="0"/>
              <a:t>Family Child Care Home One or Family Child Care Home Two </a:t>
            </a:r>
            <a:r>
              <a:rPr lang="en-US" baseline="0" dirty="0"/>
              <a:t>may be approved to care for up to 2 infants with a total of 10 children at one time, however, the 9</a:t>
            </a:r>
            <a:r>
              <a:rPr lang="en-US" baseline="30000" dirty="0"/>
              <a:t>th</a:t>
            </a:r>
            <a:r>
              <a:rPr lang="en-US" baseline="0" dirty="0"/>
              <a:t> &amp; 10</a:t>
            </a:r>
            <a:r>
              <a:rPr lang="en-US" baseline="30000" dirty="0"/>
              <a:t>th</a:t>
            </a:r>
            <a:r>
              <a:rPr lang="en-US" baseline="0" dirty="0"/>
              <a:t> child must be school age.  If only caring for up to 8 children at one time the primary may then care for up to 3 infants but one infant must be at least 12 months of age.</a:t>
            </a:r>
          </a:p>
          <a:p>
            <a:pPr marL="628650" lvl="1" indent="-171450">
              <a:buFont typeface="Arial" panose="020B0604020202020204" pitchFamily="34" charset="0"/>
              <a:buChar char="•"/>
            </a:pPr>
            <a:r>
              <a:rPr lang="en-US" baseline="0" dirty="0"/>
              <a:t>If the </a:t>
            </a:r>
            <a:r>
              <a:rPr lang="en-US" b="1" baseline="0" dirty="0"/>
              <a:t>Family Child Care Home Two </a:t>
            </a:r>
            <a:r>
              <a:rPr lang="en-US" baseline="0" dirty="0"/>
              <a:t>is zoned and licensed to care for up to 12 children at one time, the primary provider and staff may care for up to 12 children, including 6 infants, however, every 3rd infant must be at least 12 months of age.</a:t>
            </a:r>
            <a:r>
              <a:rPr lang="en-US" b="0" baseline="0" dirty="0"/>
              <a:t> </a:t>
            </a:r>
            <a:r>
              <a:rPr lang="en-US" b="1" baseline="0" dirty="0"/>
              <a:t>Be aware </a:t>
            </a:r>
            <a:r>
              <a:rPr lang="en-US" baseline="0" dirty="0"/>
              <a:t>that the provider’s own children count in ratio up to 8 years of age.  For additional information refer to </a:t>
            </a:r>
            <a:r>
              <a:rPr lang="en-US" b="0" baseline="0" dirty="0"/>
              <a:t>the Family Child Care Home R</a:t>
            </a:r>
            <a:r>
              <a:rPr lang="en-US" b="0" baseline="0" dirty="0">
                <a:solidFill>
                  <a:srgbClr val="FF0000"/>
                </a:solidFill>
              </a:rPr>
              <a:t>egulations or ratio chart on the child care licensing home page. </a:t>
            </a:r>
            <a:endParaRPr lang="en-US" b="1" i="1" baseline="0" dirty="0">
              <a:solidFill>
                <a:srgbClr val="FF0000"/>
              </a:solidFill>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5</a:t>
            </a:fld>
            <a:endParaRPr lang="en-US" dirty="0"/>
          </a:p>
        </p:txBody>
      </p:sp>
    </p:spTree>
    <p:extLst>
      <p:ext uri="{BB962C8B-B14F-4D97-AF65-F5344CB8AC3E}">
        <p14:creationId xmlns:p14="http://schemas.microsoft.com/office/powerpoint/2010/main" val="417764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a:t>
            </a:r>
            <a:r>
              <a:rPr lang="en-US" baseline="0" dirty="0">
                <a:latin typeface="Arial" panose="020B0604020202020204" pitchFamily="34" charset="0"/>
                <a:cs typeface="Arial" panose="020B0604020202020204" pitchFamily="34" charset="0"/>
              </a:rPr>
              <a:t>assist with your decision on which license type will be a better option for you, review the following Zoning information thoroughly.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Prior to the submission of the application packet</a:t>
            </a:r>
            <a:r>
              <a:rPr lang="en-US" baseline="0" dirty="0">
                <a:latin typeface="Arial" panose="020B0604020202020204" pitchFamily="34" charset="0"/>
                <a:cs typeface="Arial" panose="020B0604020202020204" pitchFamily="34" charset="0"/>
              </a:rPr>
              <a:t> the applicant</a:t>
            </a:r>
            <a:r>
              <a:rPr lang="en-US" b="1" baseline="0" dirty="0">
                <a:latin typeface="Arial" panose="020B0604020202020204" pitchFamily="34" charset="0"/>
                <a:cs typeface="Arial" panose="020B0604020202020204" pitchFamily="34" charset="0"/>
              </a:rPr>
              <a:t> </a:t>
            </a:r>
            <a:r>
              <a:rPr lang="en-US" b="0" u="sng" baseline="0" dirty="0">
                <a:latin typeface="Arial" panose="020B0604020202020204" pitchFamily="34" charset="0"/>
                <a:cs typeface="Arial" panose="020B0604020202020204" pitchFamily="34" charset="0"/>
              </a:rPr>
              <a:t>may</a:t>
            </a:r>
            <a:r>
              <a:rPr lang="en-US" b="0" u="none" baseline="0" dirty="0">
                <a:latin typeface="Arial" panose="020B0604020202020204" pitchFamily="34" charset="0"/>
                <a:cs typeface="Arial" panose="020B0604020202020204" pitchFamily="34" charset="0"/>
              </a:rPr>
              <a:t> </a:t>
            </a:r>
            <a:r>
              <a:rPr lang="en-US" b="0" baseline="0" dirty="0">
                <a:latin typeface="Arial" panose="020B0604020202020204" pitchFamily="34" charset="0"/>
                <a:cs typeface="Arial" panose="020B0604020202020204" pitchFamily="34" charset="0"/>
              </a:rPr>
              <a:t>be </a:t>
            </a:r>
            <a:r>
              <a:rPr lang="en-US" baseline="0" dirty="0">
                <a:latin typeface="Arial" panose="020B0604020202020204" pitchFamily="34" charset="0"/>
                <a:cs typeface="Arial" panose="020B0604020202020204" pitchFamily="34" charset="0"/>
              </a:rPr>
              <a:t>required to obtain Zoning Approval.   </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If applying for a </a:t>
            </a:r>
            <a:r>
              <a:rPr lang="en-US" b="1" baseline="0" dirty="0">
                <a:latin typeface="Arial" panose="020B0604020202020204" pitchFamily="34" charset="0"/>
                <a:cs typeface="Arial" panose="020B0604020202020204" pitchFamily="34" charset="0"/>
              </a:rPr>
              <a:t>Family Child Care Home One </a:t>
            </a:r>
            <a:r>
              <a:rPr lang="en-US" baseline="0" dirty="0">
                <a:latin typeface="Arial" panose="020B0604020202020204" pitchFamily="34" charset="0"/>
                <a:cs typeface="Arial" panose="020B0604020202020204" pitchFamily="34" charset="0"/>
              </a:rPr>
              <a:t>license, review the Licensing Process Overview instruction sheet located on the Child Care Licensing home page, to determine if zoning approval is required for the home address.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All </a:t>
            </a:r>
            <a:r>
              <a:rPr lang="en-US" b="1" baseline="0" dirty="0">
                <a:latin typeface="Arial" panose="020B0604020202020204" pitchFamily="34" charset="0"/>
                <a:cs typeface="Arial" panose="020B0604020202020204" pitchFamily="34" charset="0"/>
              </a:rPr>
              <a:t>Family Child Care Home II’s </a:t>
            </a:r>
            <a:r>
              <a:rPr lang="en-US" baseline="0" dirty="0">
                <a:latin typeface="Arial" panose="020B0604020202020204" pitchFamily="34" charset="0"/>
                <a:cs typeface="Arial" panose="020B0604020202020204" pitchFamily="34" charset="0"/>
              </a:rPr>
              <a:t>are required to obtain and submit a copy of zoning approval for the address to be licensed. If the </a:t>
            </a:r>
            <a:r>
              <a:rPr lang="en-US" b="1" baseline="0" dirty="0">
                <a:latin typeface="Arial" panose="020B0604020202020204" pitchFamily="34" charset="0"/>
                <a:cs typeface="Arial" panose="020B0604020202020204" pitchFamily="34" charset="0"/>
              </a:rPr>
              <a:t>Family Child Care Home Two </a:t>
            </a:r>
            <a:r>
              <a:rPr lang="en-US" baseline="0" dirty="0">
                <a:latin typeface="Arial" panose="020B0604020202020204" pitchFamily="34" charset="0"/>
                <a:cs typeface="Arial" panose="020B0604020202020204" pitchFamily="34" charset="0"/>
              </a:rPr>
              <a:t>will be located on the premises of an accredited, approved school the applicant will not be required to submit zoning approval.  Applicant must submit a statement identifying this exemption. </a:t>
            </a: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Zoning approval is obtained by contacting the city, county, or township office where the Family Child Care Home facility will be located. Zoning approval documents will vary but must be in the form of a Certificate of Occupancy, Letter of Approval, or other type of document from the applicable office.  </a:t>
            </a:r>
            <a:endParaRPr lang="en-US" baseline="0" dirty="0">
              <a:solidFill>
                <a:srgbClr val="FF0000"/>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6</a:t>
            </a:fld>
            <a:endParaRPr lang="en-US" dirty="0"/>
          </a:p>
        </p:txBody>
      </p:sp>
    </p:spTree>
    <p:extLst>
      <p:ext uri="{BB962C8B-B14F-4D97-AF65-F5344CB8AC3E}">
        <p14:creationId xmlns:p14="http://schemas.microsoft.com/office/powerpoint/2010/main" val="876771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latin typeface="Arial" panose="020B0604020202020204" pitchFamily="34" charset="0"/>
                <a:cs typeface="Arial" panose="020B0604020202020204" pitchFamily="34" charset="0"/>
              </a:rPr>
              <a:t>Once you have received the Zoning approval, if required for your specific license, you may now complete the application process.  </a:t>
            </a:r>
            <a:r>
              <a:rPr lang="en-US" sz="1200" b="1" baseline="0" dirty="0">
                <a:latin typeface="Arial" panose="020B0604020202020204" pitchFamily="34" charset="0"/>
                <a:cs typeface="Arial" panose="020B0604020202020204" pitchFamily="34" charset="0"/>
              </a:rPr>
              <a:t>(5:07) </a:t>
            </a:r>
            <a:r>
              <a:rPr lang="en-US" sz="1200" b="1" i="1" baseline="0" dirty="0">
                <a:latin typeface="Arial" panose="020B0604020202020204" pitchFamily="34" charset="0"/>
                <a:cs typeface="Arial" panose="020B0604020202020204" pitchFamily="34" charset="0"/>
              </a:rPr>
              <a:t>Start by clicking on the link titled DHHS Child Care Licensing home page located on this slide.  </a:t>
            </a:r>
          </a:p>
          <a:p>
            <a:endParaRPr lang="en-US" sz="1200" b="1" i="1"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latin typeface="Arial" panose="020B0604020202020204" pitchFamily="34" charset="0"/>
                <a:cs typeface="Arial" panose="020B0604020202020204" pitchFamily="34" charset="0"/>
              </a:rPr>
              <a:t>From the home page scroll down to locate and click on the “</a:t>
            </a:r>
            <a:r>
              <a:rPr lang="en-US" sz="1200" dirty="0">
                <a:latin typeface="Arial" panose="020B0604020202020204" pitchFamily="34" charset="0"/>
                <a:cs typeface="Arial" panose="020B0604020202020204" pitchFamily="34" charset="0"/>
              </a:rPr>
              <a:t>How to Apply for a Child Care or Preschool License” option at the right of the home page screen.</a:t>
            </a:r>
            <a:r>
              <a:rPr lang="en-US" sz="1200" baseline="0" dirty="0">
                <a:latin typeface="Arial" panose="020B0604020202020204" pitchFamily="34" charset="0"/>
                <a:cs typeface="Arial" panose="020B0604020202020204" pitchFamily="34" charset="0"/>
              </a:rPr>
              <a:t> Click on the drop down arrows for </a:t>
            </a:r>
            <a:r>
              <a:rPr lang="en-US" sz="1200" b="1" baseline="0" dirty="0">
                <a:latin typeface="Arial" panose="020B0604020202020204" pitchFamily="34" charset="0"/>
                <a:cs typeface="Arial" panose="020B0604020202020204" pitchFamily="34" charset="0"/>
              </a:rPr>
              <a:t>Step 1 </a:t>
            </a:r>
            <a:r>
              <a:rPr lang="en-US" sz="1200" baseline="0" dirty="0">
                <a:latin typeface="Arial" panose="020B0604020202020204" pitchFamily="34" charset="0"/>
                <a:cs typeface="Arial" panose="020B0604020202020204" pitchFamily="34" charset="0"/>
              </a:rPr>
              <a:t>and select the license type for which you are applying.  You will then see the following: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latin typeface="Arial" panose="020B0604020202020204" pitchFamily="34" charset="0"/>
                <a:cs typeface="Arial" panose="020B0604020202020204" pitchFamily="34" charset="0"/>
              </a:rPr>
              <a:t>Liability Insurance Memo </a:t>
            </a:r>
            <a:r>
              <a:rPr lang="en-US" sz="1200" baseline="0" dirty="0">
                <a:latin typeface="Arial" panose="020B0604020202020204" pitchFamily="34" charset="0"/>
                <a:cs typeface="Arial" panose="020B0604020202020204" pitchFamily="34" charset="0"/>
              </a:rPr>
              <a:t>– proof of activation of Liability Insurance is not required in advance but must be submitted prior to license issuance.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latin typeface="Arial" panose="020B0604020202020204" pitchFamily="34" charset="0"/>
                <a:cs typeface="Arial" panose="020B0604020202020204" pitchFamily="34" charset="0"/>
              </a:rPr>
              <a:t>Regulations</a:t>
            </a:r>
            <a:r>
              <a:rPr lang="en-US" sz="1200" baseline="0" dirty="0">
                <a:latin typeface="Arial" panose="020B0604020202020204" pitchFamily="34" charset="0"/>
                <a:cs typeface="Arial" panose="020B0604020202020204" pitchFamily="34" charset="0"/>
              </a:rPr>
              <a:t> – </a:t>
            </a:r>
            <a:r>
              <a:rPr lang="en-US" sz="1200" dirty="0">
                <a:latin typeface="Arial" panose="020B0604020202020204" pitchFamily="34" charset="0"/>
                <a:cs typeface="Arial" panose="020B0604020202020204" pitchFamily="34" charset="0"/>
              </a:rPr>
              <a:t>the</a:t>
            </a:r>
            <a:r>
              <a:rPr lang="en-US" sz="1200" baseline="0" dirty="0">
                <a:latin typeface="Arial" panose="020B0604020202020204" pitchFamily="34" charset="0"/>
                <a:cs typeface="Arial" panose="020B0604020202020204" pitchFamily="34" charset="0"/>
              </a:rPr>
              <a:t> applicant and staff are required to read and understand the regulations.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baseline="0" dirty="0">
                <a:latin typeface="Arial" panose="020B0604020202020204" pitchFamily="34" charset="0"/>
                <a:cs typeface="Arial" panose="020B0604020202020204" pitchFamily="34" charset="0"/>
              </a:rPr>
              <a:t>Licensing Process Overview </a:t>
            </a:r>
            <a:r>
              <a:rPr lang="en-US" sz="1200" b="0" baseline="0" dirty="0">
                <a:latin typeface="Arial" panose="020B0604020202020204" pitchFamily="34" charset="0"/>
                <a:cs typeface="Arial" panose="020B0604020202020204" pitchFamily="34" charset="0"/>
              </a:rPr>
              <a:t>– </a:t>
            </a:r>
            <a:r>
              <a:rPr lang="en-US" sz="1200" baseline="0" dirty="0">
                <a:latin typeface="Arial" panose="020B0604020202020204" pitchFamily="34" charset="0"/>
                <a:cs typeface="Arial" panose="020B0604020202020204" pitchFamily="34" charset="0"/>
              </a:rPr>
              <a:t>used for the application process.  </a:t>
            </a:r>
            <a:r>
              <a:rPr lang="en-US" sz="1200" dirty="0">
                <a:latin typeface="Arial" panose="020B0604020202020204" pitchFamily="34" charset="0"/>
                <a:cs typeface="Arial" panose="020B0604020202020204" pitchFamily="34" charset="0"/>
              </a:rPr>
              <a:t>Review Steps 2, 3 and 4, for additional information</a:t>
            </a:r>
            <a:r>
              <a:rPr lang="en-US" sz="120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When</a:t>
            </a:r>
            <a:r>
              <a:rPr lang="en-US" sz="1200" baseline="0" dirty="0">
                <a:latin typeface="Arial" panose="020B0604020202020204" pitchFamily="34" charset="0"/>
                <a:cs typeface="Arial" panose="020B0604020202020204" pitchFamily="34" charset="0"/>
              </a:rPr>
              <a:t> ready to apply, follow the instructions on the </a:t>
            </a:r>
            <a:r>
              <a:rPr lang="en-US" sz="1200" b="1" baseline="0" dirty="0">
                <a:latin typeface="Arial" panose="020B0604020202020204" pitchFamily="34" charset="0"/>
                <a:cs typeface="Arial" panose="020B0604020202020204" pitchFamily="34" charset="0"/>
              </a:rPr>
              <a:t>Licensing Process Overview document. </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7</a:t>
            </a:fld>
            <a:endParaRPr lang="en-US" dirty="0"/>
          </a:p>
        </p:txBody>
      </p:sp>
    </p:spTree>
    <p:extLst>
      <p:ext uri="{BB962C8B-B14F-4D97-AF65-F5344CB8AC3E}">
        <p14:creationId xmlns:p14="http://schemas.microsoft.com/office/powerpoint/2010/main" val="1349157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All required licensing forms are located on the Child Care Licensing home page.  </a:t>
            </a:r>
            <a:r>
              <a:rPr lang="en-US" b="1" i="1" baseline="0" dirty="0">
                <a:latin typeface="Arial" panose="020B0604020202020204" pitchFamily="34" charset="0"/>
                <a:cs typeface="Arial" panose="020B0604020202020204" pitchFamily="34" charset="0"/>
              </a:rPr>
              <a:t>(6:18) See website link located on this slide.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required forms include but are not limited to:</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the Application for a Family Child Care Home One or Two Provisional license, </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Consent and Authorization for Release of Information</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Report of Law Enforcement Contact</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Health Information Report</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Health &amp; Safety: Prepare to Care training - certificate of completion </a:t>
            </a:r>
          </a:p>
          <a:p>
            <a:pPr marL="171450" indent="-171450">
              <a:buFont typeface="Arial" panose="020B0604020202020204" pitchFamily="34" charset="0"/>
              <a:buChar char="•"/>
            </a:pPr>
            <a:r>
              <a:rPr lang="en-US" baseline="0" dirty="0">
                <a:latin typeface="Arial" panose="020B0604020202020204" pitchFamily="34" charset="0"/>
                <a:cs typeface="Arial" panose="020B0604020202020204" pitchFamily="34" charset="0"/>
              </a:rPr>
              <a:t>Child Care Criminal History </a:t>
            </a:r>
            <a:r>
              <a:rPr lang="en-US" b="0" baseline="0" dirty="0">
                <a:latin typeface="Arial" panose="020B0604020202020204" pitchFamily="34" charset="0"/>
                <a:cs typeface="Arial" panose="020B0604020202020204" pitchFamily="34" charset="0"/>
              </a:rPr>
              <a:t>Check Application for Fingerprinting process, </a:t>
            </a:r>
            <a:r>
              <a:rPr lang="en-US" b="0" baseline="0" dirty="0">
                <a:solidFill>
                  <a:srgbClr val="FF0000"/>
                </a:solidFill>
                <a:latin typeface="Arial" panose="020B0604020202020204" pitchFamily="34" charset="0"/>
                <a:cs typeface="Arial" panose="020B0604020202020204" pitchFamily="34" charset="0"/>
              </a:rPr>
              <a:t>and </a:t>
            </a:r>
          </a:p>
          <a:p>
            <a:pPr marL="171450" indent="-171450">
              <a:buFont typeface="Arial" panose="020B0604020202020204" pitchFamily="34" charset="0"/>
              <a:buChar char="•"/>
            </a:pPr>
            <a:r>
              <a:rPr lang="en-US" b="0" baseline="0" dirty="0">
                <a:solidFill>
                  <a:srgbClr val="FF0000"/>
                </a:solidFill>
                <a:latin typeface="Arial" panose="020B0604020202020204" pitchFamily="34" charset="0"/>
                <a:cs typeface="Arial" panose="020B0604020202020204" pitchFamily="34" charset="0"/>
              </a:rPr>
              <a:t>the Orientation Certificate completed by the Applicant</a:t>
            </a:r>
            <a:r>
              <a:rPr lang="en-US" b="1" i="1" baseline="0" dirty="0">
                <a:solidFill>
                  <a:srgbClr val="FF0000"/>
                </a:solidFill>
                <a:latin typeface="Arial" panose="020B0604020202020204" pitchFamily="34" charset="0"/>
                <a:cs typeface="Arial" panose="020B0604020202020204" pitchFamily="34" charset="0"/>
              </a:rPr>
              <a:t>, (6:52) printed at the end of this training</a:t>
            </a:r>
            <a:r>
              <a:rPr lang="en-US" b="0" baseline="0" dirty="0">
                <a:solidFill>
                  <a:srgbClr val="FF0000"/>
                </a:solidFill>
                <a:latin typeface="Arial" panose="020B0604020202020204" pitchFamily="34" charset="0"/>
                <a:cs typeface="Arial" panose="020B0604020202020204" pitchFamily="34" charset="0"/>
              </a:rPr>
              <a:t>.</a:t>
            </a:r>
            <a:r>
              <a:rPr lang="en-US" b="1" baseline="0" dirty="0">
                <a:solidFill>
                  <a:srgbClr val="FF0000"/>
                </a:solidFill>
                <a:latin typeface="Arial" panose="020B0604020202020204" pitchFamily="34" charset="0"/>
                <a:cs typeface="Arial" panose="020B0604020202020204" pitchFamily="34" charset="0"/>
              </a:rPr>
              <a:t> </a:t>
            </a:r>
          </a:p>
          <a:p>
            <a:pPr marL="0" indent="0">
              <a:buFont typeface="Arial" panose="020B0604020202020204" pitchFamily="34" charset="0"/>
              <a:buNone/>
            </a:pPr>
            <a:r>
              <a:rPr lang="en-US" b="0" baseline="0" dirty="0">
                <a:solidFill>
                  <a:srgbClr val="FF0000"/>
                </a:solidFill>
                <a:latin typeface="Arial" panose="020B0604020202020204" pitchFamily="34" charset="0"/>
                <a:cs typeface="Arial" panose="020B0604020202020204" pitchFamily="34" charset="0"/>
              </a:rPr>
              <a:t>Refer to the provisional application instruction sheets for information on who must complete the required documents.</a:t>
            </a:r>
          </a:p>
          <a:p>
            <a:endParaRPr lang="en-US" baseline="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8</a:t>
            </a:fld>
            <a:endParaRPr lang="en-US" dirty="0"/>
          </a:p>
        </p:txBody>
      </p:sp>
    </p:spTree>
    <p:extLst>
      <p:ext uri="{BB962C8B-B14F-4D97-AF65-F5344CB8AC3E}">
        <p14:creationId xmlns:p14="http://schemas.microsoft.com/office/powerpoint/2010/main" val="25303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Additional documents will be required.  Review the Licensing Process Overview instruction sheet and the list of Required Additional Documentation located with the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latin typeface="Arial" panose="020B0604020202020204" pitchFamily="34" charset="0"/>
                <a:cs typeface="Arial" panose="020B0604020202020204" pitchFamily="34" charset="0"/>
              </a:rPr>
              <a:t>The additional documents required to be submitted with the application include but are not limited 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Zoning Approval -- if applicable,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(7:17) National Criminal History Record Checks </a:t>
            </a:r>
            <a:r>
              <a:rPr lang="en-US" b="1" i="1" dirty="0">
                <a:solidFill>
                  <a:srgbClr val="C00000"/>
                </a:solidFill>
              </a:rPr>
              <a:t>– Fingerprinting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CPR and First Aid Certification -- submit a copy of certification; if submitting copy of certification card, include front &amp;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Sketch or Diagram of facility showing the dimensions (measurements) and arrangement of rooms to be used by children,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Proof of Residence is required only for a Family Child Care Home One, in the form of two documents that will verify the applicant lives at the address where child care will be provided, and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latin typeface="Arial" panose="020B0604020202020204" pitchFamily="34" charset="0"/>
                <a:cs typeface="Arial" panose="020B0604020202020204" pitchFamily="34" charset="0"/>
              </a:rPr>
              <a:t>the provisional licensing fee of $25 dollars. This fee is non refundable.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latin typeface="Arial" panose="020B0604020202020204" pitchFamily="34" charset="0"/>
                <a:cs typeface="Arial" panose="020B0604020202020204" pitchFamily="34" charset="0"/>
              </a:rPr>
              <a:t>Proof of activation of Liability Insurance is required, however, it does not need to be submitted in advance but must be submitted before the license will be issued.  </a:t>
            </a:r>
          </a:p>
        </p:txBody>
      </p:sp>
      <p:sp>
        <p:nvSpPr>
          <p:cNvPr id="4" name="Footer Placeholder 3"/>
          <p:cNvSpPr>
            <a:spLocks noGrp="1"/>
          </p:cNvSpPr>
          <p:nvPr>
            <p:ph type="ftr" sz="quarter" idx="10"/>
          </p:nvPr>
        </p:nvSpPr>
        <p:spPr/>
        <p:txBody>
          <a:bodyPr/>
          <a:lstStyle/>
          <a:p>
            <a:r>
              <a:rPr lang="en-US" dirty="0"/>
              <a:t>Helping People Live better Lives.</a:t>
            </a:r>
          </a:p>
        </p:txBody>
      </p:sp>
      <p:sp>
        <p:nvSpPr>
          <p:cNvPr id="5" name="Slide Number Placeholder 4"/>
          <p:cNvSpPr>
            <a:spLocks noGrp="1"/>
          </p:cNvSpPr>
          <p:nvPr>
            <p:ph type="sldNum" sz="quarter" idx="11"/>
          </p:nvPr>
        </p:nvSpPr>
        <p:spPr/>
        <p:txBody>
          <a:bodyPr/>
          <a:lstStyle/>
          <a:p>
            <a:fld id="{A06937D5-D888-482B-A8AA-31593E913E0B}" type="slidenum">
              <a:rPr lang="en-US" smtClean="0"/>
              <a:t>9</a:t>
            </a:fld>
            <a:endParaRPr lang="en-US" dirty="0"/>
          </a:p>
        </p:txBody>
      </p:sp>
    </p:spTree>
    <p:extLst>
      <p:ext uri="{BB962C8B-B14F-4D97-AF65-F5344CB8AC3E}">
        <p14:creationId xmlns:p14="http://schemas.microsoft.com/office/powerpoint/2010/main" val="3333707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hyperlink" Target="dhhs.ne.gov" TargetMode="External"/><Relationship Id="rId5" Type="http://schemas.openxmlformats.org/officeDocument/2006/relationships/hyperlink" Target="mailto:First.Last@nebraska.gov" TargetMode="External"/><Relationship Id="rId4"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dhhs.ne.gov" TargetMode="External"/><Relationship Id="rId2" Type="http://schemas.openxmlformats.org/officeDocument/2006/relationships/hyperlink" Target="mailto:First.Last@nebraska.gov" TargetMode="External"/><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1905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 1-column bullete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9456174" y="6356350"/>
            <a:ext cx="2283542" cy="365125"/>
          </a:xfrm>
          <a:prstGeom prst="rect">
            <a:avLst/>
          </a:prstGeom>
        </p:spPr>
        <p:txBody>
          <a:bodyPr/>
          <a:lstStyle/>
          <a:p>
            <a:fld id="{07E7C557-6977-4010-A8B0-973A074F99DE}" type="slidenum">
              <a:rPr lang="en-US" smtClean="0"/>
              <a:pPr/>
              <a:t>‹#›</a:t>
            </a:fld>
            <a:endParaRPr lang="en-US" dirty="0"/>
          </a:p>
        </p:txBody>
      </p:sp>
      <p:sp>
        <p:nvSpPr>
          <p:cNvPr id="5" name="Text Placeholder 3"/>
          <p:cNvSpPr>
            <a:spLocks noGrp="1"/>
          </p:cNvSpPr>
          <p:nvPr>
            <p:ph type="body" sz="quarter" idx="11" hasCustomPrompt="1"/>
          </p:nvPr>
        </p:nvSpPr>
        <p:spPr>
          <a:xfrm>
            <a:off x="365097" y="1081210"/>
            <a:ext cx="11560739" cy="4716953"/>
          </a:xfrm>
          <a:prstGeom prst="rect">
            <a:avLst/>
          </a:prstGeom>
        </p:spPr>
        <p:txBody>
          <a:bodyPr spcCol="274320"/>
          <a:lstStyle>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45810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Large logo">
    <p:spTree>
      <p:nvGrpSpPr>
        <p:cNvPr id="1" name=""/>
        <p:cNvGrpSpPr/>
        <p:nvPr/>
      </p:nvGrpSpPr>
      <p:grpSpPr>
        <a:xfrm>
          <a:off x="0" y="0"/>
          <a:ext cx="0" cy="0"/>
          <a:chOff x="0" y="0"/>
          <a:chExt cx="0" cy="0"/>
        </a:xfrm>
      </p:grpSpPr>
      <p:sp>
        <p:nvSpPr>
          <p:cNvPr id="6"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a:latin typeface="+mj-lt"/>
              </a:defRPr>
            </a:lvl1pPr>
          </a:lstStyle>
          <a:p>
            <a:r>
              <a:rPr lang="en-US" dirty="0"/>
              <a:t>Master title</a:t>
            </a:r>
          </a:p>
        </p:txBody>
      </p:sp>
    </p:spTree>
    <p:extLst>
      <p:ext uri="{BB962C8B-B14F-4D97-AF65-F5344CB8AC3E}">
        <p14:creationId xmlns:p14="http://schemas.microsoft.com/office/powerpoint/2010/main" val="4109839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rand Title Page">
    <p:spTree>
      <p:nvGrpSpPr>
        <p:cNvPr id="1" name=""/>
        <p:cNvGrpSpPr/>
        <p:nvPr/>
      </p:nvGrpSpPr>
      <p:grpSpPr>
        <a:xfrm>
          <a:off x="0" y="0"/>
          <a:ext cx="0" cy="0"/>
          <a:chOff x="0" y="0"/>
          <a:chExt cx="0" cy="0"/>
        </a:xfrm>
      </p:grpSpPr>
      <p:cxnSp>
        <p:nvCxnSpPr>
          <p:cNvPr id="5" name="Title Page Rule Line"/>
          <p:cNvCxnSpPr/>
          <p:nvPr/>
        </p:nvCxnSpPr>
        <p:spPr>
          <a:xfrm>
            <a:off x="838200" y="3558784"/>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2" name="Master Title"/>
          <p:cNvSpPr>
            <a:spLocks noGrp="1"/>
          </p:cNvSpPr>
          <p:nvPr>
            <p:ph type="title" hasCustomPrompt="1"/>
          </p:nvPr>
        </p:nvSpPr>
        <p:spPr>
          <a:xfrm>
            <a:off x="838200" y="1122363"/>
            <a:ext cx="10515600" cy="2417921"/>
          </a:xfrm>
          <a:prstGeom prst="rect">
            <a:avLst/>
          </a:prstGeom>
        </p:spPr>
        <p:txBody>
          <a:bodyPr anchor="b" anchorCtr="0">
            <a:normAutofit/>
          </a:bodyPr>
          <a:lstStyle>
            <a:lvl1pPr>
              <a:defRPr sz="4400">
                <a:solidFill>
                  <a:srgbClr val="036080"/>
                </a:solidFill>
              </a:defRPr>
            </a:lvl1pPr>
          </a:lstStyle>
          <a:p>
            <a:r>
              <a:rPr lang="en-US" dirty="0"/>
              <a:t>Click to edit Master Title</a:t>
            </a:r>
          </a:p>
        </p:txBody>
      </p:sp>
      <p:sp>
        <p:nvSpPr>
          <p:cNvPr id="7" name="Text Placeholder 3"/>
          <p:cNvSpPr>
            <a:spLocks noGrp="1"/>
          </p:cNvSpPr>
          <p:nvPr>
            <p:ph idx="1" hasCustomPrompt="1"/>
          </p:nvPr>
        </p:nvSpPr>
        <p:spPr>
          <a:xfrm>
            <a:off x="838200" y="3703120"/>
            <a:ext cx="10515600" cy="1925893"/>
          </a:xfrm>
          <a:prstGeom prst="rect">
            <a:avLst/>
          </a:prstGeom>
        </p:spPr>
        <p:txBody>
          <a:bodyPr vert="horz" lIns="91440" tIns="45720" rIns="91440" bIns="45720" rtlCol="0">
            <a:normAutofit/>
          </a:bodyPr>
          <a:lstStyle>
            <a:lvl1pPr algn="ctr">
              <a:defRPr sz="320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Subtitle</a:t>
            </a:r>
          </a:p>
        </p:txBody>
      </p:sp>
    </p:spTree>
    <p:extLst>
      <p:ext uri="{BB962C8B-B14F-4D97-AF65-F5344CB8AC3E}">
        <p14:creationId xmlns:p14="http://schemas.microsoft.com/office/powerpoint/2010/main" val="1456310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Brand DHHS Title and Content">
    <p:spTree>
      <p:nvGrpSpPr>
        <p:cNvPr id="1" name=""/>
        <p:cNvGrpSpPr/>
        <p:nvPr/>
      </p:nvGrpSpPr>
      <p:grpSpPr>
        <a:xfrm>
          <a:off x="0" y="0"/>
          <a:ext cx="0" cy="0"/>
          <a:chOff x="0" y="0"/>
          <a:chExt cx="0" cy="0"/>
        </a:xfrm>
      </p:grpSpPr>
      <p:sp>
        <p:nvSpPr>
          <p:cNvPr id="14" name="Body Text"/>
          <p:cNvSpPr>
            <a:spLocks noGrp="1"/>
          </p:cNvSpPr>
          <p:nvPr>
            <p:ph type="body" sz="quarter" idx="10" hasCustomPrompt="1"/>
          </p:nvPr>
        </p:nvSpPr>
        <p:spPr>
          <a:xfrm>
            <a:off x="373487" y="1197393"/>
            <a:ext cx="11552349" cy="4390607"/>
          </a:xfrm>
          <a:prstGeom prst="rect">
            <a:avLst/>
          </a:prstGeom>
        </p:spPr>
        <p:txBody>
          <a:bodyPr/>
          <a:lstStyle>
            <a:lvl1pPr marL="0" indent="0" algn="l">
              <a:buNone/>
              <a:defRPr sz="2000">
                <a:solidFill>
                  <a:schemeClr val="tx1"/>
                </a:solidFill>
              </a:defRPr>
            </a:lvl1pPr>
          </a:lstStyle>
          <a:p>
            <a:pPr lvl="0"/>
            <a:r>
              <a:rPr lang="en-US" dirty="0"/>
              <a:t>Click to edit text</a:t>
            </a:r>
          </a:p>
        </p:txBody>
      </p:sp>
      <p:sp>
        <p:nvSpPr>
          <p:cNvPr id="7" name="Title 1"/>
          <p:cNvSpPr>
            <a:spLocks noGrp="1"/>
          </p:cNvSpPr>
          <p:nvPr>
            <p:ph type="title"/>
          </p:nvPr>
        </p:nvSpPr>
        <p:spPr>
          <a:xfrm>
            <a:off x="373487" y="365126"/>
            <a:ext cx="11552349" cy="696420"/>
          </a:xfrm>
          <a:prstGeom prst="rect">
            <a:avLst/>
          </a:prstGeom>
        </p:spPr>
        <p:txBody>
          <a:bodyPr>
            <a:noAutofit/>
          </a:bodyPr>
          <a:lstStyle>
            <a:lvl1pPr algn="l">
              <a:defRPr sz="3600"/>
            </a:lvl1pPr>
          </a:lstStyle>
          <a:p>
            <a:r>
              <a:rPr lang="en-US"/>
              <a:t>Click to edit Master title style</a:t>
            </a:r>
            <a:endParaRPr lang="en-US" dirty="0"/>
          </a:p>
        </p:txBody>
      </p:sp>
      <p:cxnSp>
        <p:nvCxnSpPr>
          <p:cNvPr id="5" name="Title Page Rule Line"/>
          <p:cNvCxnSpPr/>
          <p:nvPr/>
        </p:nvCxnSpPr>
        <p:spPr>
          <a:xfrm>
            <a:off x="373487" y="106481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851293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rand DHHS 2-Col Title and Content">
    <p:spTree>
      <p:nvGrpSpPr>
        <p:cNvPr id="1" name=""/>
        <p:cNvGrpSpPr/>
        <p:nvPr/>
      </p:nvGrpSpPr>
      <p:grpSpPr>
        <a:xfrm>
          <a:off x="0" y="0"/>
          <a:ext cx="0" cy="0"/>
          <a:chOff x="0" y="0"/>
          <a:chExt cx="0" cy="0"/>
        </a:xfrm>
      </p:grpSpPr>
      <p:sp>
        <p:nvSpPr>
          <p:cNvPr id="7" name="Body Text 3-col"/>
          <p:cNvSpPr>
            <a:spLocks noGrp="1"/>
          </p:cNvSpPr>
          <p:nvPr>
            <p:ph type="body" sz="quarter" idx="11" hasCustomPrompt="1"/>
          </p:nvPr>
        </p:nvSpPr>
        <p:spPr>
          <a:xfrm>
            <a:off x="373487" y="1200087"/>
            <a:ext cx="11552349" cy="4424858"/>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 text</a:t>
            </a:r>
          </a:p>
        </p:txBody>
      </p:sp>
      <p:sp>
        <p:nvSpPr>
          <p:cNvPr id="6" name="Title 1"/>
          <p:cNvSpPr>
            <a:spLocks noGrp="1"/>
          </p:cNvSpPr>
          <p:nvPr>
            <p:ph type="title"/>
          </p:nvPr>
        </p:nvSpPr>
        <p:spPr>
          <a:xfrm>
            <a:off x="37348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0" name="Title Page Rule Line"/>
          <p:cNvCxnSpPr/>
          <p:nvPr/>
        </p:nvCxnSpPr>
        <p:spPr>
          <a:xfrm>
            <a:off x="37348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82233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rand DHHS Subhead Layout w Bullets">
    <p:spTree>
      <p:nvGrpSpPr>
        <p:cNvPr id="1" name=""/>
        <p:cNvGrpSpPr/>
        <p:nvPr/>
      </p:nvGrpSpPr>
      <p:grpSpPr>
        <a:xfrm>
          <a:off x="0" y="0"/>
          <a:ext cx="0" cy="0"/>
          <a:chOff x="0" y="0"/>
          <a:chExt cx="0" cy="0"/>
        </a:xfrm>
      </p:grpSpPr>
      <p:sp>
        <p:nvSpPr>
          <p:cNvPr id="5" name="Bulleted Text"/>
          <p:cNvSpPr>
            <a:spLocks noGrp="1"/>
          </p:cNvSpPr>
          <p:nvPr>
            <p:ph type="body" sz="quarter" idx="11" hasCustomPrompt="1"/>
          </p:nvPr>
        </p:nvSpPr>
        <p:spPr>
          <a:xfrm>
            <a:off x="365098" y="1787178"/>
            <a:ext cx="11552349" cy="3819295"/>
          </a:xfrm>
          <a:prstGeom prst="rect">
            <a:avLst/>
          </a:prstGeom>
        </p:spPr>
        <p:txBody>
          <a:bodyPr>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lvl2pPr>
            <a:lvl3pPr>
              <a:defRPr sz="1800"/>
            </a:lvl3pPr>
            <a:lvl4pPr>
              <a:defRPr sz="1600"/>
            </a:lvl4pPr>
            <a:lvl5pPr>
              <a:defRPr sz="14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11" name="Page Subhead Bold"/>
          <p:cNvSpPr>
            <a:spLocks noGrp="1"/>
          </p:cNvSpPr>
          <p:nvPr>
            <p:ph type="body" sz="quarter" idx="12" hasCustomPrompt="1"/>
          </p:nvPr>
        </p:nvSpPr>
        <p:spPr>
          <a:xfrm>
            <a:off x="365097" y="121388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874152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Brand DHHS Bullet Text Layout">
    <p:spTree>
      <p:nvGrpSpPr>
        <p:cNvPr id="1" name=""/>
        <p:cNvGrpSpPr/>
        <p:nvPr/>
      </p:nvGrpSpPr>
      <p:grpSpPr>
        <a:xfrm>
          <a:off x="0" y="0"/>
          <a:ext cx="0" cy="0"/>
          <a:chOff x="0" y="0"/>
          <a:chExt cx="0" cy="0"/>
        </a:xfrm>
      </p:grpSpPr>
      <p:sp>
        <p:nvSpPr>
          <p:cNvPr id="8"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sp>
        <p:nvSpPr>
          <p:cNvPr id="6" name="Bulleted Text"/>
          <p:cNvSpPr>
            <a:spLocks noGrp="1"/>
          </p:cNvSpPr>
          <p:nvPr>
            <p:ph type="body" sz="quarter" idx="12" hasCustomPrompt="1"/>
          </p:nvPr>
        </p:nvSpPr>
        <p:spPr>
          <a:xfrm>
            <a:off x="365098" y="1206627"/>
            <a:ext cx="11552349" cy="4362900"/>
          </a:xfrm>
          <a:prstGeom prst="rect">
            <a:avLst/>
          </a:prstGeom>
        </p:spPr>
        <p:txBody>
          <a:bodyPr lIns="0" tIns="45720" rIns="91440"/>
          <a:lstStyle>
            <a:lvl1pPr marL="457200" indent="-274320" algn="l">
              <a:lnSpc>
                <a:spcPct val="150000"/>
              </a:lnSpc>
              <a:spcBef>
                <a:spcPts val="0"/>
              </a:spcBef>
              <a:buClr>
                <a:srgbClr val="B9C8D3"/>
              </a:buClr>
              <a:buFont typeface="Wingdings 3" panose="05040102010807070707" pitchFamily="18" charset="2"/>
              <a:buChar char=""/>
              <a:defRPr lang="en-US" sz="20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bulleted text</a:t>
            </a:r>
          </a:p>
        </p:txBody>
      </p:sp>
      <p:cxnSp>
        <p:nvCxnSpPr>
          <p:cNvPr id="10" name="Title Page Rule Line"/>
          <p:cNvCxnSpPr/>
          <p:nvPr/>
        </p:nvCxnSpPr>
        <p:spPr>
          <a:xfrm>
            <a:off x="373487" y="106481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760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rand DHHS Indent Bullets">
    <p:spTree>
      <p:nvGrpSpPr>
        <p:cNvPr id="1" name=""/>
        <p:cNvGrpSpPr/>
        <p:nvPr/>
      </p:nvGrpSpPr>
      <p:grpSpPr>
        <a:xfrm>
          <a:off x="0" y="0"/>
          <a:ext cx="0" cy="0"/>
          <a:chOff x="0" y="0"/>
          <a:chExt cx="0" cy="0"/>
        </a:xfrm>
      </p:grpSpPr>
      <p:sp>
        <p:nvSpPr>
          <p:cNvPr id="9" name="Page Subhead Bold"/>
          <p:cNvSpPr>
            <a:spLocks noGrp="1"/>
          </p:cNvSpPr>
          <p:nvPr>
            <p:ph type="body" sz="quarter" idx="12" hasCustomPrompt="1"/>
          </p:nvPr>
        </p:nvSpPr>
        <p:spPr>
          <a:xfrm>
            <a:off x="365097" y="1200087"/>
            <a:ext cx="11552349" cy="57329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BABF33"/>
                </a:solidFill>
                <a:latin typeface="Roboto" panose="02000000000000000000" pitchFamily="2" charset="0"/>
                <a:ea typeface="Roboto" panose="02000000000000000000" pitchFamily="2" charset="0"/>
                <a:cs typeface="Roboto" panose="02000000000000000000" pitchFamily="2" charset="0"/>
              </a:defRPr>
            </a:lvl1pPr>
          </a:lstStyle>
          <a:p>
            <a:pPr lvl="0"/>
            <a:r>
              <a:rPr lang="en-US" dirty="0"/>
              <a:t>Click to edit bold subhead</a:t>
            </a:r>
          </a:p>
        </p:txBody>
      </p:sp>
      <p:sp>
        <p:nvSpPr>
          <p:cNvPr id="10" name="Bulleted Text"/>
          <p:cNvSpPr>
            <a:spLocks noGrp="1"/>
          </p:cNvSpPr>
          <p:nvPr>
            <p:ph type="body" sz="quarter" idx="13" hasCustomPrompt="1"/>
          </p:nvPr>
        </p:nvSpPr>
        <p:spPr>
          <a:xfrm>
            <a:off x="365098" y="2364502"/>
            <a:ext cx="11552349" cy="3230755"/>
          </a:xfrm>
          <a:prstGeom prst="rect">
            <a:avLst/>
          </a:prstGeom>
        </p:spPr>
        <p:txBody>
          <a:bodyPr/>
          <a:lstStyle>
            <a:lvl1pPr marL="914400" indent="-274320" algn="l">
              <a:buClr>
                <a:srgbClr val="BABF33"/>
              </a:buClr>
              <a:buFont typeface="Wingdings 3" panose="05040102010807070707" pitchFamily="18" charset="2"/>
              <a:buChar char=""/>
              <a:defRPr sz="2400">
                <a:solidFill>
                  <a:schemeClr val="tx1"/>
                </a:solidFill>
              </a:defRPr>
            </a:lvl1pPr>
            <a:lvl2pPr>
              <a:defRPr sz="2000"/>
            </a:lvl2pPr>
          </a:lstStyle>
          <a:p>
            <a:pPr lvl="1"/>
            <a:r>
              <a:rPr lang="en-US" dirty="0"/>
              <a:t>Second level</a:t>
            </a:r>
          </a:p>
        </p:txBody>
      </p:sp>
      <p:sp>
        <p:nvSpPr>
          <p:cNvPr id="11" name="Title 1"/>
          <p:cNvSpPr>
            <a:spLocks noGrp="1"/>
          </p:cNvSpPr>
          <p:nvPr>
            <p:ph type="title"/>
          </p:nvPr>
        </p:nvSpPr>
        <p:spPr>
          <a:xfrm>
            <a:off x="365097" y="365126"/>
            <a:ext cx="11552349"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4" name="Title Page Rule Line"/>
          <p:cNvCxnSpPr/>
          <p:nvPr/>
        </p:nvCxnSpPr>
        <p:spPr>
          <a:xfrm>
            <a:off x="365097" y="1061546"/>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5" name="Body Text 3-col"/>
          <p:cNvSpPr>
            <a:spLocks noGrp="1"/>
          </p:cNvSpPr>
          <p:nvPr>
            <p:ph type="body" sz="quarter" idx="11" hasCustomPrompt="1"/>
          </p:nvPr>
        </p:nvSpPr>
        <p:spPr>
          <a:xfrm>
            <a:off x="365097" y="1801085"/>
            <a:ext cx="11560739" cy="554181"/>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3-column text</a:t>
            </a:r>
          </a:p>
        </p:txBody>
      </p:sp>
    </p:spTree>
    <p:extLst>
      <p:ext uri="{BB962C8B-B14F-4D97-AF65-F5344CB8AC3E}">
        <p14:creationId xmlns:p14="http://schemas.microsoft.com/office/powerpoint/2010/main" val="148973415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rand DHHS Indent Bullets alt">
    <p:spTree>
      <p:nvGrpSpPr>
        <p:cNvPr id="1" name=""/>
        <p:cNvGrpSpPr/>
        <p:nvPr/>
      </p:nvGrpSpPr>
      <p:grpSpPr>
        <a:xfrm>
          <a:off x="0" y="0"/>
          <a:ext cx="0" cy="0"/>
          <a:chOff x="0" y="0"/>
          <a:chExt cx="0" cy="0"/>
        </a:xfrm>
      </p:grpSpPr>
      <p:sp>
        <p:nvSpPr>
          <p:cNvPr id="10" name="Bulleted Text"/>
          <p:cNvSpPr>
            <a:spLocks noGrp="1"/>
          </p:cNvSpPr>
          <p:nvPr>
            <p:ph type="body" sz="quarter" idx="13" hasCustomPrompt="1"/>
          </p:nvPr>
        </p:nvSpPr>
        <p:spPr>
          <a:xfrm>
            <a:off x="365098" y="1740925"/>
            <a:ext cx="11552349" cy="3810789"/>
          </a:xfrm>
          <a:prstGeom prst="rect">
            <a:avLst/>
          </a:prstGeom>
        </p:spPr>
        <p:txBody>
          <a:bodyPr/>
          <a:lstStyle>
            <a:lvl1pPr marL="914400" indent="-274320" algn="l">
              <a:buClr>
                <a:srgbClr val="BABF33"/>
              </a:buClr>
              <a:buFont typeface="Wingdings 3" panose="05040102010807070707" pitchFamily="18" charset="2"/>
              <a:buChar char=""/>
              <a:tabLst>
                <a:tab pos="182880" algn="l"/>
              </a:tabLst>
              <a:defRPr sz="2800">
                <a:solidFill>
                  <a:schemeClr val="tx1"/>
                </a:solidFill>
              </a:defRPr>
            </a:lvl1pPr>
            <a:lvl2pPr defTabSz="1828800">
              <a:defRPr sz="2000"/>
            </a:lvl2pPr>
            <a:lvl4pPr marL="1371600" indent="-274320">
              <a:spcBef>
                <a:spcPts val="1000"/>
              </a:spcBef>
              <a:buClr>
                <a:srgbClr val="BABF33"/>
              </a:buClr>
              <a:defRPr/>
            </a:lvl4pPr>
          </a:lstStyle>
          <a:p>
            <a:pPr lvl="1"/>
            <a:r>
              <a:rPr lang="en-US" dirty="0"/>
              <a:t>Second level</a:t>
            </a:r>
          </a:p>
        </p:txBody>
      </p:sp>
      <p:sp>
        <p:nvSpPr>
          <p:cNvPr id="8" name="Title 1"/>
          <p:cNvSpPr>
            <a:spLocks noGrp="1"/>
          </p:cNvSpPr>
          <p:nvPr>
            <p:ph type="title"/>
          </p:nvPr>
        </p:nvSpPr>
        <p:spPr>
          <a:xfrm>
            <a:off x="365097" y="365126"/>
            <a:ext cx="11552349" cy="696420"/>
          </a:xfrm>
          <a:prstGeom prst="rect">
            <a:avLst/>
          </a:prstGeom>
        </p:spPr>
        <p:txBody>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159110"/>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13" name="Body Text 3-col"/>
          <p:cNvSpPr>
            <a:spLocks noGrp="1"/>
          </p:cNvSpPr>
          <p:nvPr>
            <p:ph type="body" sz="quarter" idx="11" hasCustomPrompt="1"/>
          </p:nvPr>
        </p:nvSpPr>
        <p:spPr>
          <a:xfrm>
            <a:off x="365097" y="1234450"/>
            <a:ext cx="11560739" cy="486552"/>
          </a:xfrm>
          <a:prstGeom prst="rect">
            <a:avLst/>
          </a:prstGeom>
        </p:spPr>
        <p:txBody>
          <a:bodyPr wrap="none" numCol="2" spcCol="45720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Click to edit 2-column</a:t>
            </a:r>
          </a:p>
        </p:txBody>
      </p:sp>
    </p:spTree>
    <p:extLst>
      <p:ext uri="{BB962C8B-B14F-4D97-AF65-F5344CB8AC3E}">
        <p14:creationId xmlns:p14="http://schemas.microsoft.com/office/powerpoint/2010/main" val="3204987673"/>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rand DHHS Photo Layout">
    <p:spTree>
      <p:nvGrpSpPr>
        <p:cNvPr id="1" name=""/>
        <p:cNvGrpSpPr/>
        <p:nvPr/>
      </p:nvGrpSpPr>
      <p:grpSpPr>
        <a:xfrm>
          <a:off x="0" y="0"/>
          <a:ext cx="0" cy="0"/>
          <a:chOff x="0" y="0"/>
          <a:chExt cx="0" cy="0"/>
        </a:xfrm>
      </p:grpSpPr>
      <p:sp>
        <p:nvSpPr>
          <p:cNvPr id="5" name="Smaller Body Text"/>
          <p:cNvSpPr>
            <a:spLocks noGrp="1"/>
          </p:cNvSpPr>
          <p:nvPr>
            <p:ph type="body" sz="quarter" idx="11" hasCustomPrompt="1"/>
          </p:nvPr>
        </p:nvSpPr>
        <p:spPr>
          <a:xfrm>
            <a:off x="373488" y="1238132"/>
            <a:ext cx="4178022" cy="4907973"/>
          </a:xfrm>
          <a:prstGeom prst="rect">
            <a:avLst/>
          </a:prstGeom>
        </p:spPr>
        <p:txBody>
          <a:bodyPr>
            <a:normAutofit/>
          </a:bodyPr>
          <a:lstStyle>
            <a:lvl1pPr marL="0" indent="0" algn="l">
              <a:buNone/>
              <a:defRPr sz="2000">
                <a:solidFill>
                  <a:schemeClr val="tx1"/>
                </a:solidFill>
              </a:defRPr>
            </a:lvl1pPr>
          </a:lstStyle>
          <a:p>
            <a:pPr lvl="0"/>
            <a:r>
              <a:rPr lang="en-US" dirty="0"/>
              <a:t>Click to edit text</a:t>
            </a:r>
          </a:p>
        </p:txBody>
      </p:sp>
      <p:sp>
        <p:nvSpPr>
          <p:cNvPr id="13" name="Picture Placeholder 12"/>
          <p:cNvSpPr>
            <a:spLocks noGrp="1"/>
          </p:cNvSpPr>
          <p:nvPr>
            <p:ph type="pic" sz="quarter" idx="12"/>
          </p:nvPr>
        </p:nvSpPr>
        <p:spPr>
          <a:xfrm>
            <a:off x="7043895" y="1238132"/>
            <a:ext cx="4808380" cy="3988210"/>
          </a:xfrm>
          <a:prstGeom prst="rect">
            <a:avLst/>
          </a:prstGeom>
        </p:spPr>
        <p:txBody>
          <a:bodyPr/>
          <a:lstStyle/>
          <a:p>
            <a:r>
              <a:rPr lang="en-US" dirty="0"/>
              <a:t>Click icon to add picture</a:t>
            </a:r>
          </a:p>
        </p:txBody>
      </p:sp>
      <p:sp>
        <p:nvSpPr>
          <p:cNvPr id="15" name="Picture Placeholder 14"/>
          <p:cNvSpPr>
            <a:spLocks noGrp="1"/>
          </p:cNvSpPr>
          <p:nvPr>
            <p:ph type="pic" sz="quarter" idx="13"/>
          </p:nvPr>
        </p:nvSpPr>
        <p:spPr>
          <a:xfrm>
            <a:off x="4732338" y="1238132"/>
            <a:ext cx="2130729" cy="1966546"/>
          </a:xfrm>
          <a:prstGeom prst="rect">
            <a:avLst/>
          </a:prstGeom>
        </p:spPr>
        <p:txBody>
          <a:bodyPr/>
          <a:lstStyle/>
          <a:p>
            <a:r>
              <a:rPr lang="en-US" dirty="0"/>
              <a:t>Click icon to add picture</a:t>
            </a:r>
          </a:p>
        </p:txBody>
      </p:sp>
      <p:sp>
        <p:nvSpPr>
          <p:cNvPr id="17" name="Picture Placeholder 16"/>
          <p:cNvSpPr>
            <a:spLocks noGrp="1"/>
          </p:cNvSpPr>
          <p:nvPr>
            <p:ph type="pic" sz="quarter" idx="14"/>
          </p:nvPr>
        </p:nvSpPr>
        <p:spPr>
          <a:xfrm>
            <a:off x="4732338" y="3374906"/>
            <a:ext cx="2160587" cy="1851435"/>
          </a:xfrm>
          <a:prstGeom prst="rect">
            <a:avLst/>
          </a:prstGeom>
        </p:spPr>
        <p:txBody>
          <a:bodyPr/>
          <a:lstStyle/>
          <a:p>
            <a:r>
              <a:rPr lang="en-US" dirty="0"/>
              <a:t>Click icon to add picture</a:t>
            </a:r>
          </a:p>
        </p:txBody>
      </p:sp>
      <p:sp>
        <p:nvSpPr>
          <p:cNvPr id="9" name="Title 1"/>
          <p:cNvSpPr>
            <a:spLocks noGrp="1"/>
          </p:cNvSpPr>
          <p:nvPr>
            <p:ph type="title"/>
          </p:nvPr>
        </p:nvSpPr>
        <p:spPr>
          <a:xfrm>
            <a:off x="373488" y="365126"/>
            <a:ext cx="11478084" cy="696420"/>
          </a:xfrm>
          <a:prstGeom prst="rect">
            <a:avLst/>
          </a:prstGeom>
        </p:spPr>
        <p:txBody>
          <a:bodyPr>
            <a:normAutofit/>
          </a:bodyPr>
          <a:lstStyle>
            <a:lvl1pPr algn="l">
              <a:defRPr sz="3600"/>
            </a:lvl1pPr>
          </a:lstStyle>
          <a:p>
            <a:r>
              <a:rPr lang="en-US"/>
              <a:t>Click to edit Master title style</a:t>
            </a:r>
            <a:endParaRPr lang="en-US" dirty="0"/>
          </a:p>
        </p:txBody>
      </p:sp>
      <p:cxnSp>
        <p:nvCxnSpPr>
          <p:cNvPr id="12" name="Title Page Rule Line"/>
          <p:cNvCxnSpPr/>
          <p:nvPr/>
        </p:nvCxnSpPr>
        <p:spPr>
          <a:xfrm>
            <a:off x="373487" y="107534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0406051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396900553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rand DHHS End Slide Layout">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5690E2"/>
                </a:solidFill>
                <a:latin typeface="Roboto" panose="02000000000000000000" pitchFamily="2" charset="0"/>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Title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Click to edit Department</a:t>
            </a:r>
          </a:p>
        </p:txBody>
      </p:sp>
      <p:grpSp>
        <p:nvGrpSpPr>
          <p:cNvPr id="4" name="Group 3"/>
          <p:cNvGrpSpPr/>
          <p:nvPr/>
        </p:nvGrpSpPr>
        <p:grpSpPr>
          <a:xfrm>
            <a:off x="508289" y="6065378"/>
            <a:ext cx="1675916" cy="438850"/>
            <a:chOff x="4913982" y="5342258"/>
            <a:chExt cx="1675916" cy="463617"/>
          </a:xfrm>
          <a:effectLst>
            <a:reflection stA="41000" endPos="65000" dist="50800" dir="5400000" sy="-100000" algn="bl" rotWithShape="0"/>
          </a:effectLst>
        </p:grpSpPr>
        <p:pic>
          <p:nvPicPr>
            <p:cNvPr id="5" name="Twit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13982" y="5342258"/>
              <a:ext cx="467498" cy="457200"/>
            </a:xfrm>
            <a:prstGeom prst="rect">
              <a:avLst/>
            </a:prstGeom>
          </p:spPr>
        </p:pic>
        <p:pic>
          <p:nvPicPr>
            <p:cNvPr id="6" name="You Tub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7001" y="5348675"/>
              <a:ext cx="457200" cy="457200"/>
            </a:xfrm>
            <a:prstGeom prst="rect">
              <a:avLst/>
            </a:prstGeom>
          </p:spPr>
        </p:pic>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2698" y="5342258"/>
              <a:ext cx="457200" cy="457200"/>
            </a:xfrm>
            <a:prstGeom prst="rect">
              <a:avLst/>
            </a:prstGeom>
          </p:spPr>
        </p:pic>
      </p:grpSp>
      <p:sp>
        <p:nvSpPr>
          <p:cNvPr id="11" name="Page Subhead Bold"/>
          <p:cNvSpPr>
            <a:spLocks noGrp="1"/>
          </p:cNvSpPr>
          <p:nvPr>
            <p:ph type="body" sz="quarter" idx="12" hasCustomPrompt="1"/>
          </p:nvPr>
        </p:nvSpPr>
        <p:spPr>
          <a:xfrm>
            <a:off x="838200" y="2240666"/>
            <a:ext cx="10478729" cy="469563"/>
          </a:xfrm>
          <a:prstGeom prst="rect">
            <a:avLst/>
          </a:prstGeom>
          <a:solidFill>
            <a:srgbClr val="BABF33"/>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defRPr>
            </a:lvl1pPr>
          </a:lstStyle>
          <a:p>
            <a:pPr lvl="0"/>
            <a:r>
              <a:rPr lang="en-US" dirty="0"/>
              <a:t>Click to edit Contact Name</a:t>
            </a:r>
          </a:p>
        </p:txBody>
      </p:sp>
      <p:sp>
        <p:nvSpPr>
          <p:cNvPr id="13" name="Additonal Text"/>
          <p:cNvSpPr>
            <a:spLocks noGrp="1"/>
          </p:cNvSpPr>
          <p:nvPr>
            <p:ph type="body" sz="quarter" idx="13" hasCustomPrompt="1"/>
          </p:nvPr>
        </p:nvSpPr>
        <p:spPr>
          <a:xfrm>
            <a:off x="840085" y="4628162"/>
            <a:ext cx="10478729" cy="657500"/>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644144"/>
            <a:ext cx="10478729" cy="405055"/>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036080"/>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5"/>
              </a:rPr>
              <a:t>First.Last@nebraska.gov</a:t>
            </a:r>
            <a:endParaRPr lang="en-US" dirty="0"/>
          </a:p>
        </p:txBody>
      </p:sp>
      <p:sp>
        <p:nvSpPr>
          <p:cNvPr id="16" name="Website"/>
          <p:cNvSpPr txBox="1">
            <a:spLocks/>
          </p:cNvSpPr>
          <p:nvPr/>
        </p:nvSpPr>
        <p:spPr>
          <a:xfrm>
            <a:off x="2318151" y="6123375"/>
            <a:ext cx="2148581" cy="427153"/>
          </a:xfrm>
          <a:prstGeom prst="rect">
            <a:avLst/>
          </a:prstGeom>
          <a:noFill/>
          <a:ln>
            <a:solidFill>
              <a:srgbClr val="5690E2"/>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036080"/>
                </a:solidFill>
                <a:latin typeface="Gisha" panose="020B0502040204020203" pitchFamily="34" charset="-79"/>
                <a:cs typeface="Gisha" panose="020B0502040204020203" pitchFamily="34" charset="-79"/>
                <a:hlinkClick r:id="rId6"/>
              </a:rPr>
              <a:t>dhhs.ne.gov</a:t>
            </a:r>
            <a:endParaRPr lang="en-US" sz="2400" b="1" dirty="0">
              <a:solidFill>
                <a:srgbClr val="036080"/>
              </a:solidFill>
              <a:latin typeface="Gisha" panose="020B0502040204020203" pitchFamily="34" charset="-79"/>
              <a:cs typeface="Gisha" panose="020B0502040204020203" pitchFamily="34" charset="-79"/>
            </a:endParaRPr>
          </a:p>
        </p:txBody>
      </p:sp>
      <p:sp>
        <p:nvSpPr>
          <p:cNvPr id="18" name="Website"/>
          <p:cNvSpPr txBox="1">
            <a:spLocks/>
          </p:cNvSpPr>
          <p:nvPr/>
        </p:nvSpPr>
        <p:spPr>
          <a:xfrm>
            <a:off x="5012550" y="5402453"/>
            <a:ext cx="2148581" cy="438851"/>
          </a:xfrm>
          <a:prstGeom prst="rect">
            <a:avLst/>
          </a:prstGeom>
          <a:noFill/>
          <a:ln>
            <a:no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200"/>
              </a:lnSpc>
            </a:pPr>
            <a:r>
              <a:rPr lang="en-US" sz="1400" b="1" dirty="0">
                <a:solidFill>
                  <a:schemeClr val="tx2"/>
                </a:solidFill>
                <a:latin typeface="Gisha" panose="020B0502040204020203" pitchFamily="34" charset="-79"/>
                <a:cs typeface="Gisha" panose="020B0502040204020203" pitchFamily="34" charset="-79"/>
              </a:rPr>
              <a:t>DHHS Helpline:</a:t>
            </a:r>
          </a:p>
          <a:p>
            <a:pPr>
              <a:lnSpc>
                <a:spcPts val="1200"/>
              </a:lnSpc>
            </a:pPr>
            <a:r>
              <a:rPr lang="en-US" sz="1050" b="0" dirty="0">
                <a:solidFill>
                  <a:schemeClr val="tx2"/>
                </a:solidFill>
                <a:latin typeface="Gisha" panose="020B0502040204020203" pitchFamily="34" charset="-79"/>
                <a:cs typeface="Gisha" panose="020B0502040204020203" pitchFamily="34" charset="-79"/>
              </a:rPr>
              <a:t>800-254-4202</a:t>
            </a:r>
          </a:p>
          <a:p>
            <a:pPr>
              <a:lnSpc>
                <a:spcPts val="1200"/>
              </a:lnSpc>
            </a:pPr>
            <a:r>
              <a:rPr lang="en-US" sz="1050" b="0" dirty="0">
                <a:solidFill>
                  <a:schemeClr val="tx2"/>
                </a:solidFill>
                <a:latin typeface="Gisha" panose="020B0502040204020203" pitchFamily="34" charset="-79"/>
                <a:cs typeface="Gisha" panose="020B0502040204020203" pitchFamily="34" charset="-79"/>
              </a:rPr>
              <a:t>DHHS.helpline@Nebraska.gov</a:t>
            </a:r>
          </a:p>
        </p:txBody>
      </p:sp>
      <p:sp>
        <p:nvSpPr>
          <p:cNvPr id="15" name="Phone"/>
          <p:cNvSpPr txBox="1"/>
          <p:nvPr/>
        </p:nvSpPr>
        <p:spPr>
          <a:xfrm>
            <a:off x="846763" y="4109007"/>
            <a:ext cx="10478729" cy="461665"/>
          </a:xfrm>
          <a:prstGeom prst="rect">
            <a:avLst/>
          </a:prstGeom>
          <a:noFill/>
        </p:spPr>
        <p:txBody>
          <a:bodyPr wrap="square" rtlCol="0">
            <a:spAutoFit/>
          </a:bodyPr>
          <a:lstStyle/>
          <a:p>
            <a:pPr algn="ctr"/>
            <a:r>
              <a:rPr lang="en-US" sz="2400" dirty="0">
                <a:solidFill>
                  <a:schemeClr val="tx2"/>
                </a:solidFill>
                <a:latin typeface="Montserrat Black" panose="00000A00000000000000" pitchFamily="50" charset="0"/>
              </a:rPr>
              <a:t>000-000-0000</a:t>
            </a:r>
          </a:p>
        </p:txBody>
      </p:sp>
    </p:spTree>
    <p:extLst>
      <p:ext uri="{BB962C8B-B14F-4D97-AF65-F5344CB8AC3E}">
        <p14:creationId xmlns:p14="http://schemas.microsoft.com/office/powerpoint/2010/main" val="306631617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eadline / Subhead / 3-column / bulleted">
    <p:spTree>
      <p:nvGrpSpPr>
        <p:cNvPr id="1" name=""/>
        <p:cNvGrpSpPr/>
        <p:nvPr/>
      </p:nvGrpSpPr>
      <p:grpSpPr>
        <a:xfrm>
          <a:off x="0" y="0"/>
          <a:ext cx="0" cy="0"/>
          <a:chOff x="0" y="0"/>
          <a:chExt cx="0" cy="0"/>
        </a:xfrm>
      </p:grpSpPr>
      <p:sp>
        <p:nvSpPr>
          <p:cNvPr id="4" name="Page Subhead Bold"/>
          <p:cNvSpPr>
            <a:spLocks noGrp="1"/>
          </p:cNvSpPr>
          <p:nvPr>
            <p:ph type="body" sz="quarter" idx="12" hasCustomPrompt="1"/>
          </p:nvPr>
        </p:nvSpPr>
        <p:spPr>
          <a:xfrm>
            <a:off x="365097" y="1081211"/>
            <a:ext cx="11552349" cy="563070"/>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7" name="Body Text 3-col"/>
          <p:cNvSpPr>
            <a:spLocks noGrp="1"/>
          </p:cNvSpPr>
          <p:nvPr>
            <p:ph type="body" sz="quarter" idx="11" hasCustomPrompt="1"/>
          </p:nvPr>
        </p:nvSpPr>
        <p:spPr>
          <a:xfrm>
            <a:off x="365097" y="1657903"/>
            <a:ext cx="11560739" cy="4329942"/>
          </a:xfrm>
          <a:prstGeom prst="rect">
            <a:avLst/>
          </a:prstGeom>
        </p:spPr>
        <p:txBody>
          <a:bodyPr wrap="none" numCol="3"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3-column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6362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Headline / 2-column bulleted tex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sp>
        <p:nvSpPr>
          <p:cNvPr id="7" name="Body Text"/>
          <p:cNvSpPr>
            <a:spLocks noGrp="1"/>
          </p:cNvSpPr>
          <p:nvPr>
            <p:ph type="body" sz="quarter" idx="11" hasCustomPrompt="1"/>
          </p:nvPr>
        </p:nvSpPr>
        <p:spPr>
          <a:xfrm>
            <a:off x="373487" y="1073568"/>
            <a:ext cx="11552349" cy="5060532"/>
          </a:xfrm>
          <a:prstGeom prst="rect">
            <a:avLst/>
          </a:prstGeom>
        </p:spPr>
        <p:txBody>
          <a:bodyPr numCol="2" spcCol="274320"/>
          <a:lstStyle>
            <a:lvl1pPr marL="171450" indent="-171450" algn="l">
              <a:buClr>
                <a:srgbClr val="7E99A9"/>
              </a:buClr>
              <a:buFont typeface="Wingdings 3" panose="05040102010807070707" pitchFamily="18" charset="2"/>
              <a:buChar char=""/>
              <a:defRPr sz="1200">
                <a:solidFill>
                  <a:schemeClr val="tx1"/>
                </a:solidFill>
                <a:latin typeface="+mn-lt"/>
              </a:defRPr>
            </a:lvl1pPr>
          </a:lstStyle>
          <a:p>
            <a:pPr lvl="0"/>
            <a:r>
              <a:rPr lang="en-US" dirty="0"/>
              <a:t>2-column</a:t>
            </a:r>
          </a:p>
        </p:txBody>
      </p:sp>
      <p:cxnSp>
        <p:nvCxnSpPr>
          <p:cNvPr id="8"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21537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sp>
        <p:nvSpPr>
          <p:cNvPr id="10" name="Subhead"/>
          <p:cNvSpPr>
            <a:spLocks noGrp="1"/>
          </p:cNvSpPr>
          <p:nvPr>
            <p:ph type="body" sz="quarter" idx="11" hasCustomPrompt="1"/>
          </p:nvPr>
        </p:nvSpPr>
        <p:spPr>
          <a:xfrm>
            <a:off x="838200" y="2755761"/>
            <a:ext cx="10478729" cy="774839"/>
          </a:xfrm>
          <a:prstGeom prst="rect">
            <a:avLst/>
          </a:prstGeom>
          <a:noFill/>
        </p:spPr>
        <p:txBody>
          <a:bodyPr anchor="t" anchorCtr="1">
            <a:noAutofit/>
          </a:bodyPr>
          <a:lstStyle>
            <a:lvl1pPr marL="0" marR="0" indent="0" algn="ctr" defTabSz="914400" rtl="0" eaLnBrk="1" fontAlgn="auto" latinLnBrk="0" hangingPunct="1">
              <a:lnSpc>
                <a:spcPct val="100000"/>
              </a:lnSpc>
              <a:spcBef>
                <a:spcPts val="0"/>
              </a:spcBef>
              <a:spcAft>
                <a:spcPts val="600"/>
              </a:spcAft>
              <a:buClrTx/>
              <a:buSzTx/>
              <a:buFontTx/>
              <a:buNone/>
              <a:tabLst/>
              <a:defRPr sz="2400">
                <a:solidFill>
                  <a:srgbClr val="036080"/>
                </a:solidFill>
                <a:latin typeface="+mn-lt"/>
                <a:ea typeface="Roboto" panose="02000000000000000000" pitchFamily="2" charset="0"/>
                <a:cs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Title</a:t>
            </a:r>
          </a:p>
        </p:txBody>
      </p:sp>
      <p:sp>
        <p:nvSpPr>
          <p:cNvPr id="11" name="Page Subhead Bold"/>
          <p:cNvSpPr>
            <a:spLocks noGrp="1"/>
          </p:cNvSpPr>
          <p:nvPr>
            <p:ph type="body" sz="quarter" idx="12" hasCustomPrompt="1"/>
          </p:nvPr>
        </p:nvSpPr>
        <p:spPr>
          <a:xfrm>
            <a:off x="838200" y="2240666"/>
            <a:ext cx="10478729" cy="469563"/>
          </a:xfrm>
          <a:prstGeom prst="rect">
            <a:avLst/>
          </a:prstGeom>
          <a:solidFill>
            <a:srgbClr val="036080"/>
          </a:solidFill>
          <a:effectLst>
            <a:innerShdw blurRad="63500" dist="50800" dir="13500000">
              <a:prstClr val="black">
                <a:alpha val="50000"/>
              </a:prstClr>
            </a:innerShdw>
          </a:effectLst>
        </p:spPr>
        <p:txBody>
          <a:bodyPr>
            <a:noAutofit/>
          </a:bodyPr>
          <a:lstStyle>
            <a:lvl1pPr marL="0" indent="0" algn="ctr">
              <a:buClr>
                <a:srgbClr val="0036C9"/>
              </a:buClr>
              <a:buFont typeface="Wingdings 3" panose="05040102010807070707" pitchFamily="18" charset="2"/>
              <a:buNone/>
              <a:defRPr sz="2800" b="1" baseline="0">
                <a:solidFill>
                  <a:schemeClr val="bg1"/>
                </a:solidFill>
                <a:latin typeface="+mj-lt"/>
              </a:defRPr>
            </a:lvl1pPr>
          </a:lstStyle>
          <a:p>
            <a:pPr lvl="0"/>
            <a:r>
              <a:rPr lang="en-US" dirty="0"/>
              <a:t>Contact Name</a:t>
            </a:r>
          </a:p>
        </p:txBody>
      </p:sp>
      <p:sp>
        <p:nvSpPr>
          <p:cNvPr id="13" name="Additonal Text"/>
          <p:cNvSpPr>
            <a:spLocks noGrp="1"/>
          </p:cNvSpPr>
          <p:nvPr>
            <p:ph type="body" sz="quarter" idx="13" hasCustomPrompt="1"/>
          </p:nvPr>
        </p:nvSpPr>
        <p:spPr>
          <a:xfrm>
            <a:off x="840085" y="4610335"/>
            <a:ext cx="10478729" cy="765965"/>
          </a:xfrm>
          <a:prstGeom prst="rect">
            <a:avLst/>
          </a:prstGeom>
        </p:spPr>
        <p:txBody>
          <a:bodyPr/>
          <a:lstStyle>
            <a:lvl1pPr marL="0" indent="0" algn="ctr">
              <a:buClr>
                <a:srgbClr val="0036C9"/>
              </a:buClr>
              <a:buFontTx/>
              <a:buNone/>
              <a:tabLst>
                <a:tab pos="182880" algn="l"/>
              </a:tabLst>
              <a:defRPr sz="1200" baseline="0">
                <a:solidFill>
                  <a:schemeClr val="tx1"/>
                </a:solidFill>
                <a:latin typeface="+mn-lt"/>
              </a:defRPr>
            </a:lvl1pPr>
            <a:lvl2pPr defTabSz="1828800">
              <a:defRPr/>
            </a:lvl2pPr>
            <a:lvl4pPr marL="1097280" indent="0">
              <a:spcBef>
                <a:spcPts val="1000"/>
              </a:spcBef>
              <a:buClr>
                <a:schemeClr val="accent1"/>
              </a:buClr>
              <a:buFontTx/>
              <a:buNone/>
              <a:defRPr/>
            </a:lvl4pPr>
          </a:lstStyle>
          <a:p>
            <a:pPr lvl="0"/>
            <a:r>
              <a:rPr lang="en-US" dirty="0"/>
              <a:t>Click to add additional text</a:t>
            </a:r>
          </a:p>
        </p:txBody>
      </p:sp>
      <p:sp>
        <p:nvSpPr>
          <p:cNvPr id="14" name="Email Text"/>
          <p:cNvSpPr>
            <a:spLocks noGrp="1"/>
          </p:cNvSpPr>
          <p:nvPr>
            <p:ph type="body" sz="quarter" idx="14" hasCustomPrompt="1"/>
          </p:nvPr>
        </p:nvSpPr>
        <p:spPr>
          <a:xfrm>
            <a:off x="846764" y="3585624"/>
            <a:ext cx="10478729" cy="463576"/>
          </a:xfrm>
          <a:prstGeom prst="rect">
            <a:avLst/>
          </a:prstGeom>
        </p:spPr>
        <p:txBody>
          <a:bodyPr>
            <a:normAutofit/>
          </a:bodyPr>
          <a:lstStyle>
            <a:lvl1pPr marL="0" indent="0" algn="ctr">
              <a:buClr>
                <a:srgbClr val="0036C9"/>
              </a:buClr>
              <a:buFontTx/>
              <a:buNone/>
              <a:tabLst>
                <a:tab pos="182880" algn="l"/>
              </a:tabLst>
              <a:defRPr lang="en-US" sz="16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solidFill>
                  <a:schemeClr val="accent2">
                    <a:lumMod val="50000"/>
                  </a:schemeClr>
                </a:solidFill>
                <a:hlinkClick r:id="rId2"/>
              </a:rPr>
              <a:t>First.Last@nebraska.gov</a:t>
            </a:r>
            <a:endParaRPr lang="en-US" dirty="0"/>
          </a:p>
        </p:txBody>
      </p:sp>
      <p:sp>
        <p:nvSpPr>
          <p:cNvPr id="16" name="Website"/>
          <p:cNvSpPr txBox="1">
            <a:spLocks/>
          </p:cNvSpPr>
          <p:nvPr/>
        </p:nvSpPr>
        <p:spPr>
          <a:xfrm>
            <a:off x="5194998" y="5431323"/>
            <a:ext cx="1788606" cy="361538"/>
          </a:xfrm>
          <a:prstGeom prst="rect">
            <a:avLst/>
          </a:prstGeom>
          <a:noFill/>
          <a:ln>
            <a:solidFill>
              <a:srgbClr val="FFC843"/>
            </a:solidFill>
          </a:ln>
          <a:effectLst>
            <a:softEdge rad="0"/>
          </a:effectLst>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spc="70" baseline="0" dirty="0">
                <a:solidFill>
                  <a:srgbClr val="036080"/>
                </a:solidFill>
                <a:latin typeface="+mj-lt"/>
                <a:cs typeface="Gisha" panose="020B0502040204020203" pitchFamily="34" charset="-79"/>
                <a:hlinkClick r:id="rId3"/>
              </a:rPr>
              <a:t>dhhs.ne.gov</a:t>
            </a:r>
            <a:endParaRPr lang="en-US" sz="1600" b="1" spc="70" baseline="0" dirty="0">
              <a:solidFill>
                <a:srgbClr val="036080"/>
              </a:solidFill>
              <a:latin typeface="+mj-lt"/>
              <a:cs typeface="Gisha" panose="020B0502040204020203" pitchFamily="34" charset="-79"/>
            </a:endParaRPr>
          </a:p>
        </p:txBody>
      </p:sp>
      <p:pic>
        <p:nvPicPr>
          <p:cNvPr id="7" name="Facebook"/>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989" y="5360085"/>
            <a:ext cx="457200" cy="432776"/>
          </a:xfrm>
          <a:prstGeom prst="rect">
            <a:avLst/>
          </a:prstGeom>
          <a:effectLst/>
        </p:spPr>
      </p:pic>
      <p:sp>
        <p:nvSpPr>
          <p:cNvPr id="2" name="TextBox 1"/>
          <p:cNvSpPr txBox="1"/>
          <p:nvPr userDrawn="1"/>
        </p:nvSpPr>
        <p:spPr>
          <a:xfrm>
            <a:off x="2064425"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5" name="Twitte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8976" y="5360085"/>
            <a:ext cx="467498" cy="432776"/>
          </a:xfrm>
          <a:prstGeom prst="rect">
            <a:avLst/>
          </a:prstGeom>
        </p:spPr>
      </p:pic>
      <p:sp>
        <p:nvSpPr>
          <p:cNvPr id="17" name="TextBox 16"/>
          <p:cNvSpPr txBox="1"/>
          <p:nvPr userDrawn="1"/>
        </p:nvSpPr>
        <p:spPr>
          <a:xfrm>
            <a:off x="297907" y="5834088"/>
            <a:ext cx="769276" cy="223138"/>
          </a:xfrm>
          <a:prstGeom prst="rect">
            <a:avLst/>
          </a:prstGeom>
          <a:noFill/>
        </p:spPr>
        <p:txBody>
          <a:bodyPr wrap="square" rtlCol="0">
            <a:spAutoFit/>
          </a:bodyPr>
          <a:lstStyle/>
          <a:p>
            <a:r>
              <a:rPr lang="en-US" sz="850" kern="1200" dirty="0">
                <a:solidFill>
                  <a:schemeClr val="tx1"/>
                </a:solidFill>
                <a:effectLst/>
                <a:latin typeface="+mn-lt"/>
                <a:ea typeface="+mn-ea"/>
                <a:cs typeface="+mn-cs"/>
              </a:rPr>
              <a:t>@NEDHHS</a:t>
            </a:r>
            <a:endParaRPr lang="en-US" sz="850" dirty="0"/>
          </a:p>
        </p:txBody>
      </p:sp>
      <p:pic>
        <p:nvPicPr>
          <p:cNvPr id="6" name="You Tube"/>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349525" y="5366159"/>
            <a:ext cx="457200" cy="432776"/>
          </a:xfrm>
          <a:prstGeom prst="rect">
            <a:avLst/>
          </a:prstGeom>
        </p:spPr>
      </p:pic>
      <p:sp>
        <p:nvSpPr>
          <p:cNvPr id="19" name="TextBox 18"/>
          <p:cNvSpPr txBox="1"/>
          <p:nvPr userDrawn="1"/>
        </p:nvSpPr>
        <p:spPr>
          <a:xfrm>
            <a:off x="956618" y="5834088"/>
            <a:ext cx="1213825" cy="223138"/>
          </a:xfrm>
          <a:prstGeom prst="rect">
            <a:avLst/>
          </a:prstGeom>
          <a:noFill/>
        </p:spPr>
        <p:txBody>
          <a:bodyPr wrap="square" rtlCol="0">
            <a:spAutoFit/>
          </a:bodyPr>
          <a:lstStyle/>
          <a:p>
            <a:pPr algn="ctr"/>
            <a:r>
              <a:rPr lang="en-US" sz="850" kern="1200" dirty="0">
                <a:solidFill>
                  <a:schemeClr val="tx1"/>
                </a:solidFill>
                <a:effectLst/>
                <a:latin typeface="+mn-lt"/>
                <a:ea typeface="+mn-ea"/>
                <a:cs typeface="+mn-cs"/>
              </a:rPr>
              <a:t>NebraskaDHHS</a:t>
            </a:r>
            <a:endParaRPr lang="en-US" sz="850" dirty="0"/>
          </a:p>
        </p:txBody>
      </p:sp>
      <p:sp>
        <p:nvSpPr>
          <p:cNvPr id="18" name="Email Text"/>
          <p:cNvSpPr>
            <a:spLocks noGrp="1"/>
          </p:cNvSpPr>
          <p:nvPr>
            <p:ph type="body" sz="quarter" idx="15" hasCustomPrompt="1"/>
          </p:nvPr>
        </p:nvSpPr>
        <p:spPr>
          <a:xfrm>
            <a:off x="846764" y="4049200"/>
            <a:ext cx="10478729" cy="525982"/>
          </a:xfrm>
          <a:prstGeom prst="rect">
            <a:avLst/>
          </a:prstGeom>
        </p:spPr>
        <p:txBody>
          <a:bodyPr>
            <a:normAutofit/>
          </a:bodyPr>
          <a:lstStyle>
            <a:lvl1pPr marL="0" indent="0" algn="ctr">
              <a:buClr>
                <a:srgbClr val="0036C9"/>
              </a:buClr>
              <a:buFontTx/>
              <a:buNone/>
              <a:tabLst>
                <a:tab pos="182880" algn="l"/>
              </a:tabLst>
              <a:defRPr lang="en-US" sz="2400" b="0" kern="1200" baseline="0" dirty="0" smtClean="0">
                <a:solidFill>
                  <a:srgbClr val="7E99A9"/>
                </a:solidFill>
                <a:latin typeface="+mn-lt"/>
                <a:ea typeface="+mn-ea"/>
                <a:cs typeface="+mn-cs"/>
              </a:defRPr>
            </a:lvl1pPr>
            <a:lvl2pPr defTabSz="1828800">
              <a:defRPr/>
            </a:lvl2pPr>
            <a:lvl4pPr marL="1097280" indent="0">
              <a:spcBef>
                <a:spcPts val="1000"/>
              </a:spcBef>
              <a:buClr>
                <a:schemeClr val="accent1"/>
              </a:buClr>
              <a:buFontTx/>
              <a:buNone/>
              <a:defRPr/>
            </a:lvl4pPr>
          </a:lstStyle>
          <a:p>
            <a:pPr lvl="0"/>
            <a:r>
              <a:rPr lang="en-US" dirty="0"/>
              <a:t>000-000-0000</a:t>
            </a:r>
          </a:p>
        </p:txBody>
      </p:sp>
    </p:spTree>
    <p:extLst>
      <p:ext uri="{BB962C8B-B14F-4D97-AF65-F5344CB8AC3E}">
        <p14:creationId xmlns:p14="http://schemas.microsoft.com/office/powerpoint/2010/main" val="285680938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entered / no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16191"/>
          </a:xfrm>
          <a:prstGeom prst="rect">
            <a:avLst/>
          </a:prstGeom>
        </p:spPr>
        <p:txBody>
          <a:bodyPr/>
          <a:lstStyle>
            <a:lvl1pPr>
              <a:defRPr baseline="0">
                <a:latin typeface="+mj-lt"/>
                <a:cs typeface="Arial" panose="020B0604020202020204" pitchFamily="34" charset="0"/>
              </a:defRPr>
            </a:lvl1pPr>
          </a:lstStyle>
          <a:p>
            <a:r>
              <a:rPr lang="en-US" dirty="0"/>
              <a:t>Master Headline</a:t>
            </a:r>
          </a:p>
        </p:txBody>
      </p:sp>
    </p:spTree>
    <p:extLst>
      <p:ext uri="{BB962C8B-B14F-4D97-AF65-F5344CB8AC3E}">
        <p14:creationId xmlns:p14="http://schemas.microsoft.com/office/powerpoint/2010/main" val="327099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cxnSp>
        <p:nvCxnSpPr>
          <p:cNvPr id="4" name="Title Page Rule Line"/>
          <p:cNvCxnSpPr/>
          <p:nvPr userDrawn="1"/>
        </p:nvCxnSpPr>
        <p:spPr>
          <a:xfrm>
            <a:off x="838200" y="2443431"/>
            <a:ext cx="10515600"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5" name="Master Title"/>
          <p:cNvSpPr>
            <a:spLocks noGrp="1"/>
          </p:cNvSpPr>
          <p:nvPr>
            <p:ph type="title" hasCustomPrompt="1"/>
          </p:nvPr>
        </p:nvSpPr>
        <p:spPr>
          <a:xfrm>
            <a:off x="838200" y="7010"/>
            <a:ext cx="10515600" cy="2417921"/>
          </a:xfrm>
          <a:prstGeom prst="rect">
            <a:avLst/>
          </a:prstGeom>
        </p:spPr>
        <p:txBody>
          <a:bodyPr anchor="b" anchorCtr="0">
            <a:normAutofit/>
          </a:bodyPr>
          <a:lstStyle>
            <a:lvl1pPr>
              <a:defRPr sz="4400">
                <a:solidFill>
                  <a:srgbClr val="036080"/>
                </a:solidFill>
                <a:latin typeface="+mj-lt"/>
              </a:defRPr>
            </a:lvl1pPr>
          </a:lstStyle>
          <a:p>
            <a:r>
              <a:rPr lang="en-US" dirty="0"/>
              <a:t>Headline</a:t>
            </a:r>
          </a:p>
        </p:txBody>
      </p:sp>
      <p:sp>
        <p:nvSpPr>
          <p:cNvPr id="6" name="Text Placeholder 3"/>
          <p:cNvSpPr>
            <a:spLocks noGrp="1"/>
          </p:cNvSpPr>
          <p:nvPr>
            <p:ph idx="1" hasCustomPrompt="1"/>
          </p:nvPr>
        </p:nvSpPr>
        <p:spPr>
          <a:xfrm>
            <a:off x="838200" y="2587767"/>
            <a:ext cx="10515600" cy="1925893"/>
          </a:xfrm>
          <a:prstGeom prst="rect">
            <a:avLst/>
          </a:prstGeom>
        </p:spPr>
        <p:txBody>
          <a:bodyPr vert="horz" lIns="91440" tIns="45720" rIns="91440" bIns="45720" rtlCol="0">
            <a:normAutofit/>
          </a:bodyPr>
          <a:lstStyle>
            <a:lvl1pPr algn="ctr">
              <a:defRPr sz="3200">
                <a:solidFill>
                  <a:srgbClr val="7E99A9"/>
                </a:solidFill>
                <a:latin typeface="+mn-lt"/>
                <a:ea typeface="Roboto" panose="02000000000000000000" pitchFamily="2" charset="0"/>
                <a:cs typeface="Roboto" panose="02000000000000000000" pitchFamily="2" charset="0"/>
              </a:defRPr>
            </a:lvl1pPr>
          </a:lstStyle>
          <a:p>
            <a:pPr lvl="0"/>
            <a:r>
              <a:rPr lang="en-US" dirty="0"/>
              <a:t>Subtitle</a:t>
            </a:r>
          </a:p>
        </p:txBody>
      </p:sp>
    </p:spTree>
    <p:extLst>
      <p:ext uri="{BB962C8B-B14F-4D97-AF65-F5344CB8AC3E}">
        <p14:creationId xmlns:p14="http://schemas.microsoft.com/office/powerpoint/2010/main" val="388995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 1-column text">
    <p:spTree>
      <p:nvGrpSpPr>
        <p:cNvPr id="1" name=""/>
        <p:cNvGrpSpPr/>
        <p:nvPr/>
      </p:nvGrpSpPr>
      <p:grpSpPr>
        <a:xfrm>
          <a:off x="0" y="0"/>
          <a:ext cx="0" cy="0"/>
          <a:chOff x="0" y="0"/>
          <a:chExt cx="0" cy="0"/>
        </a:xfrm>
      </p:grpSpPr>
      <p:sp>
        <p:nvSpPr>
          <p:cNvPr id="5" name="Body Text"/>
          <p:cNvSpPr>
            <a:spLocks noGrp="1"/>
          </p:cNvSpPr>
          <p:nvPr>
            <p:ph type="body" sz="quarter" idx="11" hasCustomPrompt="1"/>
          </p:nvPr>
        </p:nvSpPr>
        <p:spPr>
          <a:xfrm>
            <a:off x="373487" y="1073568"/>
            <a:ext cx="11552349" cy="5060532"/>
          </a:xfrm>
          <a:prstGeom prst="rect">
            <a:avLst/>
          </a:prstGeom>
        </p:spPr>
        <p:txBody>
          <a:bodyPr/>
          <a:lstStyle>
            <a:lvl1pPr marL="0" indent="0" algn="l">
              <a:buNone/>
              <a:defRPr sz="2000">
                <a:solidFill>
                  <a:schemeClr val="tx1"/>
                </a:solidFill>
                <a:latin typeface="+mn-lt"/>
              </a:defRPr>
            </a:lvl1pPr>
          </a:lstStyle>
          <a:p>
            <a:pPr lvl="0"/>
            <a:r>
              <a:rPr lang="en-US" dirty="0"/>
              <a:t>1-column</a:t>
            </a:r>
          </a:p>
        </p:txBody>
      </p:sp>
      <p:cxnSp>
        <p:nvCxnSpPr>
          <p:cNvPr id="6"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hasCustomPrompt="1"/>
          </p:nvPr>
        </p:nvSpPr>
        <p:spPr>
          <a:xfrm>
            <a:off x="373487" y="365126"/>
            <a:ext cx="11552349" cy="696420"/>
          </a:xfrm>
          <a:prstGeom prst="rect">
            <a:avLst/>
          </a:prstGeom>
        </p:spPr>
        <p:txBody>
          <a:bodyPr>
            <a:noAutofit/>
          </a:bodyPr>
          <a:lstStyle>
            <a:lvl1pPr algn="l">
              <a:defRPr sz="3600">
                <a:latin typeface="+mj-lt"/>
              </a:defRPr>
            </a:lvl1pPr>
          </a:lstStyle>
          <a:p>
            <a:r>
              <a:rPr lang="en-US" dirty="0"/>
              <a:t>Headline</a:t>
            </a:r>
          </a:p>
        </p:txBody>
      </p:sp>
    </p:spTree>
    <p:extLst>
      <p:ext uri="{BB962C8B-B14F-4D97-AF65-F5344CB8AC3E}">
        <p14:creationId xmlns:p14="http://schemas.microsoft.com/office/powerpoint/2010/main" val="1771265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1-column bulleted">
    <p:spTree>
      <p:nvGrpSpPr>
        <p:cNvPr id="1" name=""/>
        <p:cNvGrpSpPr/>
        <p:nvPr/>
      </p:nvGrpSpPr>
      <p:grpSpPr>
        <a:xfrm>
          <a:off x="0" y="0"/>
          <a:ext cx="0" cy="0"/>
          <a:chOff x="0" y="0"/>
          <a:chExt cx="0" cy="0"/>
        </a:xfrm>
      </p:grpSpPr>
      <p:sp>
        <p:nvSpPr>
          <p:cNvPr id="9" name="Bulleted Text"/>
          <p:cNvSpPr>
            <a:spLocks noGrp="1"/>
          </p:cNvSpPr>
          <p:nvPr>
            <p:ph type="body" sz="quarter" idx="12" hasCustomPrompt="1"/>
          </p:nvPr>
        </p:nvSpPr>
        <p:spPr>
          <a:xfrm>
            <a:off x="365098" y="1073276"/>
            <a:ext cx="11552349" cy="5060823"/>
          </a:xfrm>
          <a:prstGeom prst="rect">
            <a:avLst/>
          </a:prstGeom>
        </p:spPr>
        <p:txBody>
          <a:bodyPr lIns="0" tIns="45720" rIns="91440" spcCol="274320"/>
          <a:lstStyle>
            <a:lvl1pPr marL="457200" indent="-274320" algn="l">
              <a:lnSpc>
                <a:spcPct val="150000"/>
              </a:lnSpc>
              <a:spcBef>
                <a:spcPts val="0"/>
              </a:spcBef>
              <a:buClr>
                <a:srgbClr val="B9C8D3"/>
              </a:buClr>
              <a:buFont typeface="Wingdings 3" panose="05040102010807070707" pitchFamily="18" charset="2"/>
              <a:buChar char=""/>
              <a:defRPr lang="en-US" sz="1800" kern="1200" baseline="0" dirty="0" smtClean="0">
                <a:solidFill>
                  <a:schemeClr val="tx1"/>
                </a:solidFill>
                <a:latin typeface="+mn-lt"/>
                <a:ea typeface="Roboto" panose="02000000000000000000" pitchFamily="2" charset="0"/>
                <a:cs typeface="Roboto" panose="02000000000000000000" pitchFamily="2" charset="0"/>
              </a:defRPr>
            </a:lvl1pPr>
          </a:lstStyle>
          <a:p>
            <a:pPr lvl="0"/>
            <a:r>
              <a:rPr lang="en-US" dirty="0"/>
              <a:t>1-column bulleted text</a:t>
            </a:r>
          </a:p>
        </p:txBody>
      </p:sp>
      <p:sp>
        <p:nvSpPr>
          <p:cNvPr id="10"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1"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354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Subhead / Bulleted">
    <p:spTree>
      <p:nvGrpSpPr>
        <p:cNvPr id="1" name=""/>
        <p:cNvGrpSpPr/>
        <p:nvPr/>
      </p:nvGrpSpPr>
      <p:grpSpPr>
        <a:xfrm>
          <a:off x="0" y="0"/>
          <a:ext cx="0" cy="0"/>
          <a:chOff x="0" y="0"/>
          <a:chExt cx="0" cy="0"/>
        </a:xfrm>
      </p:grpSpPr>
      <p:sp>
        <p:nvSpPr>
          <p:cNvPr id="4" name="Bulleted Text"/>
          <p:cNvSpPr>
            <a:spLocks noGrp="1"/>
          </p:cNvSpPr>
          <p:nvPr>
            <p:ph type="body" sz="quarter" idx="11" hasCustomPrompt="1"/>
          </p:nvPr>
        </p:nvSpPr>
        <p:spPr>
          <a:xfrm>
            <a:off x="365098" y="1653828"/>
            <a:ext cx="11552349" cy="4480272"/>
          </a:xfrm>
          <a:prstGeom prst="rect">
            <a:avLst/>
          </a:prstGeom>
        </p:spPr>
        <p:txBody>
          <a:bodyPr spcCol="274320">
            <a:normAutofit/>
          </a:bodyPr>
          <a:lstStyle>
            <a:lvl1pPr marL="525780" indent="-342900" algn="l">
              <a:buClr>
                <a:srgbClr val="0036C9"/>
              </a:buClr>
              <a:buFont typeface="Wingdings 3" panose="05040102010807070707" pitchFamily="18" charset="2"/>
              <a:buChar char=""/>
              <a:defRPr lang="en-US" sz="2400" kern="1200" baseline="0" dirty="0" smtClean="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buFont typeface="Arial" panose="020B0604020202020204" pitchFamily="34" charset="0"/>
              <a:buChar char="•"/>
              <a:defRPr sz="2000">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a:latin typeface="Arial" panose="020B0604020202020204" pitchFamily="34" charset="0"/>
                <a:cs typeface="Arial" panose="020B0604020202020204" pitchFamily="34" charset="0"/>
              </a:defRPr>
            </a:lvl3pPr>
            <a:lvl4pPr marL="1600200" indent="-228600">
              <a:buFont typeface="Arial" panose="020B0604020202020204" pitchFamily="34" charset="0"/>
              <a:buChar char="•"/>
              <a:defRPr sz="1600">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sz="1400">
                <a:latin typeface="Arial" panose="020B0604020202020204" pitchFamily="34" charset="0"/>
                <a:cs typeface="Arial" panose="020B0604020202020204" pitchFamily="34" charset="0"/>
              </a:defRPr>
            </a:lvl5pPr>
          </a:lstStyle>
          <a:p>
            <a:pPr lvl="1"/>
            <a:r>
              <a:rPr lang="en-US" dirty="0"/>
              <a:t>Bulleted</a:t>
            </a:r>
          </a:p>
          <a:p>
            <a:pPr lvl="2"/>
            <a:r>
              <a:rPr lang="en-US" dirty="0"/>
              <a:t>Bulleted</a:t>
            </a:r>
          </a:p>
          <a:p>
            <a:pPr lvl="3"/>
            <a:r>
              <a:rPr lang="en-US" dirty="0"/>
              <a:t>Bulleted</a:t>
            </a:r>
          </a:p>
          <a:p>
            <a:pPr lvl="4"/>
            <a:r>
              <a:rPr lang="en-US" dirty="0"/>
              <a:t>Bulleted</a:t>
            </a:r>
          </a:p>
        </p:txBody>
      </p:sp>
      <p:sp>
        <p:nvSpPr>
          <p:cNvPr id="6" name="Page Subhead Bold"/>
          <p:cNvSpPr>
            <a:spLocks noGrp="1"/>
          </p:cNvSpPr>
          <p:nvPr>
            <p:ph type="body" sz="quarter" idx="12" hasCustomPrompt="1"/>
          </p:nvPr>
        </p:nvSpPr>
        <p:spPr>
          <a:xfrm>
            <a:off x="365097" y="1080538"/>
            <a:ext cx="11552349" cy="559488"/>
          </a:xfrm>
          <a:prstGeom prst="rect">
            <a:avLst/>
          </a:prstGeom>
        </p:spPr>
        <p:txBody>
          <a:bodyPr>
            <a:normAutofit/>
          </a:bodyPr>
          <a:lstStyle>
            <a:lvl1pPr marL="0" indent="0" algn="l">
              <a:buClr>
                <a:srgbClr val="0036C9"/>
              </a:buClr>
              <a:buFont typeface="Wingdings 3" panose="05040102010807070707" pitchFamily="18" charset="2"/>
              <a:buNone/>
              <a:defRPr sz="2400" b="0">
                <a:solidFill>
                  <a:srgbClr val="7E99A9"/>
                </a:solidFill>
                <a:latin typeface="+mn-lt"/>
                <a:ea typeface="Roboto" panose="02000000000000000000" pitchFamily="2" charset="0"/>
                <a:cs typeface="Roboto" panose="02000000000000000000" pitchFamily="2" charset="0"/>
              </a:defRPr>
            </a:lvl1pPr>
          </a:lstStyle>
          <a:p>
            <a:pPr lvl="0"/>
            <a:r>
              <a:rPr lang="en-US" dirty="0"/>
              <a:t>Subhead</a:t>
            </a:r>
          </a:p>
        </p:txBody>
      </p:sp>
      <p:sp>
        <p:nvSpPr>
          <p:cNvPr id="8"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0870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2-column / bulleted">
    <p:spTree>
      <p:nvGrpSpPr>
        <p:cNvPr id="1" name=""/>
        <p:cNvGrpSpPr/>
        <p:nvPr/>
      </p:nvGrpSpPr>
      <p:grpSpPr>
        <a:xfrm>
          <a:off x="0" y="0"/>
          <a:ext cx="0" cy="0"/>
          <a:chOff x="0" y="0"/>
          <a:chExt cx="0" cy="0"/>
        </a:xfrm>
      </p:grpSpPr>
      <p:sp>
        <p:nvSpPr>
          <p:cNvPr id="8" name="Body Text 3-col"/>
          <p:cNvSpPr>
            <a:spLocks noGrp="1"/>
          </p:cNvSpPr>
          <p:nvPr>
            <p:ph type="body" sz="quarter" idx="11" hasCustomPrompt="1"/>
          </p:nvPr>
        </p:nvSpPr>
        <p:spPr>
          <a:xfrm>
            <a:off x="365097" y="1081210"/>
            <a:ext cx="11560739" cy="4936131"/>
          </a:xfrm>
          <a:prstGeom prst="rect">
            <a:avLst/>
          </a:prstGeom>
        </p:spPr>
        <p:txBody>
          <a:bodyPr wrap="none" numCol="2" spcCol="274320">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000">
                <a:solidFill>
                  <a:schemeClr val="tx1"/>
                </a:solidFill>
                <a:latin typeface="+mn-lt"/>
              </a:defRPr>
            </a:lvl1pPr>
            <a:lvl2pPr marL="685800" indent="-228600">
              <a:buFont typeface="Arial" panose="020B0604020202020204" pitchFamily="34" charset="0"/>
              <a:buChar char="•"/>
              <a:defRPr sz="2000">
                <a:latin typeface="+mn-lt"/>
              </a:defRPr>
            </a:lvl2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2-column text</a:t>
            </a:r>
          </a:p>
          <a:p>
            <a:pPr lvl="1"/>
            <a:r>
              <a:rPr lang="en-US" dirty="0"/>
              <a:t>Bulleted</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dirty="0"/>
          </a:p>
        </p:txBody>
      </p:sp>
      <p:sp>
        <p:nvSpPr>
          <p:cNvPr id="9" name="Title 1"/>
          <p:cNvSpPr>
            <a:spLocks noGrp="1"/>
          </p:cNvSpPr>
          <p:nvPr>
            <p:ph type="title" hasCustomPrompt="1"/>
          </p:nvPr>
        </p:nvSpPr>
        <p:spPr>
          <a:xfrm>
            <a:off x="373487" y="365126"/>
            <a:ext cx="11552349" cy="696420"/>
          </a:xfrm>
          <a:prstGeom prst="rect">
            <a:avLst/>
          </a:prstGeom>
        </p:spPr>
        <p:txBody>
          <a:bodyPr>
            <a:normAutofit/>
          </a:bodyPr>
          <a:lstStyle>
            <a:lvl1pPr algn="l">
              <a:defRPr sz="3600">
                <a:latin typeface="+mj-lt"/>
              </a:defRPr>
            </a:lvl1pPr>
          </a:lstStyle>
          <a:p>
            <a:r>
              <a:rPr lang="en-US" dirty="0"/>
              <a:t>Headline</a:t>
            </a:r>
          </a:p>
        </p:txBody>
      </p:sp>
      <p:cxnSp>
        <p:nvCxnSpPr>
          <p:cNvPr id="10" name="Title Page Rule Line"/>
          <p:cNvCxnSpPr/>
          <p:nvPr userDrawn="1"/>
        </p:nvCxnSpPr>
        <p:spPr>
          <a:xfrm>
            <a:off x="373487" y="940992"/>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5368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 1-column / photos">
    <p:spTree>
      <p:nvGrpSpPr>
        <p:cNvPr id="1" name=""/>
        <p:cNvGrpSpPr/>
        <p:nvPr/>
      </p:nvGrpSpPr>
      <p:grpSpPr>
        <a:xfrm>
          <a:off x="0" y="0"/>
          <a:ext cx="0" cy="0"/>
          <a:chOff x="0" y="0"/>
          <a:chExt cx="0" cy="0"/>
        </a:xfrm>
      </p:grpSpPr>
      <p:sp>
        <p:nvSpPr>
          <p:cNvPr id="4" name="Smaller Body Text"/>
          <p:cNvSpPr>
            <a:spLocks noGrp="1"/>
          </p:cNvSpPr>
          <p:nvPr>
            <p:ph type="body" sz="quarter" idx="11" hasCustomPrompt="1"/>
          </p:nvPr>
        </p:nvSpPr>
        <p:spPr>
          <a:xfrm>
            <a:off x="373488" y="1081210"/>
            <a:ext cx="4178022" cy="4955448"/>
          </a:xfrm>
          <a:prstGeom prst="rect">
            <a:avLst/>
          </a:prstGeom>
        </p:spPr>
        <p:txBody>
          <a:bodyPr spcCol="274320">
            <a:normAutofit/>
          </a:bodyPr>
          <a:lstStyle>
            <a:lvl1pPr marL="0" indent="0" algn="l">
              <a:buNone/>
              <a:defRPr sz="2000">
                <a:solidFill>
                  <a:schemeClr val="tx1"/>
                </a:solidFill>
                <a:latin typeface="+mn-lt"/>
              </a:defRPr>
            </a:lvl1pPr>
          </a:lstStyle>
          <a:p>
            <a:pPr lvl="0"/>
            <a:r>
              <a:rPr lang="en-US" dirty="0"/>
              <a:t>1-column text</a:t>
            </a:r>
          </a:p>
        </p:txBody>
      </p:sp>
      <p:sp>
        <p:nvSpPr>
          <p:cNvPr id="5" name="Picture Placeholder 12"/>
          <p:cNvSpPr>
            <a:spLocks noGrp="1"/>
          </p:cNvSpPr>
          <p:nvPr>
            <p:ph type="pic" sz="quarter" idx="12" hasCustomPrompt="1"/>
          </p:nvPr>
        </p:nvSpPr>
        <p:spPr>
          <a:xfrm>
            <a:off x="7043895" y="1085118"/>
            <a:ext cx="4808380" cy="3818910"/>
          </a:xfrm>
          <a:prstGeom prst="rect">
            <a:avLst/>
          </a:prstGeom>
        </p:spPr>
        <p:txBody>
          <a:bodyPr/>
          <a:lstStyle>
            <a:lvl1pPr>
              <a:defRPr>
                <a:solidFill>
                  <a:srgbClr val="FFC843"/>
                </a:solidFill>
                <a:latin typeface="+mn-lt"/>
              </a:defRPr>
            </a:lvl1pPr>
          </a:lstStyle>
          <a:p>
            <a:r>
              <a:rPr lang="en-US" dirty="0"/>
              <a:t>photo</a:t>
            </a:r>
          </a:p>
        </p:txBody>
      </p:sp>
      <p:sp>
        <p:nvSpPr>
          <p:cNvPr id="6" name="Picture Placeholder 14"/>
          <p:cNvSpPr>
            <a:spLocks noGrp="1"/>
          </p:cNvSpPr>
          <p:nvPr>
            <p:ph type="pic" sz="quarter" idx="13" hasCustomPrompt="1"/>
          </p:nvPr>
        </p:nvSpPr>
        <p:spPr>
          <a:xfrm>
            <a:off x="4732338" y="1085118"/>
            <a:ext cx="2130729" cy="1819288"/>
          </a:xfrm>
          <a:prstGeom prst="rect">
            <a:avLst/>
          </a:prstGeom>
        </p:spPr>
        <p:txBody>
          <a:bodyPr/>
          <a:lstStyle>
            <a:lvl1pPr>
              <a:defRPr>
                <a:solidFill>
                  <a:srgbClr val="FFC843"/>
                </a:solidFill>
                <a:latin typeface="+mn-lt"/>
              </a:defRPr>
            </a:lvl1pPr>
          </a:lstStyle>
          <a:p>
            <a:r>
              <a:rPr lang="en-US" dirty="0"/>
              <a:t>photo</a:t>
            </a:r>
          </a:p>
        </p:txBody>
      </p:sp>
      <p:sp>
        <p:nvSpPr>
          <p:cNvPr id="7" name="Picture Placeholder 16"/>
          <p:cNvSpPr>
            <a:spLocks noGrp="1"/>
          </p:cNvSpPr>
          <p:nvPr>
            <p:ph type="pic" sz="quarter" idx="14" hasCustomPrompt="1"/>
          </p:nvPr>
        </p:nvSpPr>
        <p:spPr>
          <a:xfrm>
            <a:off x="4732338" y="3094901"/>
            <a:ext cx="2160587" cy="1809128"/>
          </a:xfrm>
          <a:prstGeom prst="rect">
            <a:avLst/>
          </a:prstGeom>
        </p:spPr>
        <p:txBody>
          <a:bodyPr/>
          <a:lstStyle>
            <a:lvl1pPr>
              <a:defRPr>
                <a:solidFill>
                  <a:srgbClr val="FFC843"/>
                </a:solidFill>
                <a:latin typeface="+mn-lt"/>
              </a:defRPr>
            </a:lvl1pPr>
          </a:lstStyle>
          <a:p>
            <a:r>
              <a:rPr lang="en-US" dirty="0"/>
              <a:t>photo</a:t>
            </a:r>
          </a:p>
        </p:txBody>
      </p:sp>
      <p:sp>
        <p:nvSpPr>
          <p:cNvPr id="8" name="Title 1"/>
          <p:cNvSpPr>
            <a:spLocks noGrp="1"/>
          </p:cNvSpPr>
          <p:nvPr>
            <p:ph type="title" hasCustomPrompt="1"/>
          </p:nvPr>
        </p:nvSpPr>
        <p:spPr>
          <a:xfrm>
            <a:off x="373488" y="365126"/>
            <a:ext cx="11478084" cy="696420"/>
          </a:xfrm>
          <a:prstGeom prst="rect">
            <a:avLst/>
          </a:prstGeom>
        </p:spPr>
        <p:txBody>
          <a:bodyPr>
            <a:normAutofit/>
          </a:bodyPr>
          <a:lstStyle>
            <a:lvl1pPr algn="l">
              <a:defRPr sz="3600">
                <a:latin typeface="+mj-lt"/>
              </a:defRPr>
            </a:lvl1pPr>
          </a:lstStyle>
          <a:p>
            <a:r>
              <a:rPr lang="en-US" dirty="0"/>
              <a:t>Headline</a:t>
            </a:r>
          </a:p>
        </p:txBody>
      </p:sp>
      <p:cxnSp>
        <p:nvCxnSpPr>
          <p:cNvPr id="9" name="Title Page Rule Line"/>
          <p:cNvCxnSpPr/>
          <p:nvPr userDrawn="1"/>
        </p:nvCxnSpPr>
        <p:spPr>
          <a:xfrm>
            <a:off x="373487" y="941997"/>
            <a:ext cx="11552349" cy="0"/>
          </a:xfrm>
          <a:prstGeom prst="line">
            <a:avLst/>
          </a:prstGeom>
          <a:ln w="15875">
            <a:solidFill>
              <a:srgbClr val="FFC84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697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8.w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13" name="Rectangle 12"/>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8"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
        <p:nvSpPr>
          <p:cNvPr id="4" name="Title Placeholder 3"/>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Master title</a:t>
            </a:r>
          </a:p>
        </p:txBody>
      </p:sp>
    </p:spTree>
    <p:extLst>
      <p:ext uri="{BB962C8B-B14F-4D97-AF65-F5344CB8AC3E}">
        <p14:creationId xmlns:p14="http://schemas.microsoft.com/office/powerpoint/2010/main" val="4112078921"/>
      </p:ext>
    </p:extLst>
  </p:cSld>
  <p:clrMap bg1="lt1" tx1="dk1" bg2="lt2" tx2="dk2" accent1="accent1" accent2="accent2" accent3="accent3" accent4="accent4" accent5="accent5" accent6="accent6" hlink="hlink" folHlink="folHlink"/>
  <p:sldLayoutIdLst>
    <p:sldLayoutId id="2147483787" r:id="rId1"/>
    <p:sldLayoutId id="2147483802" r:id="rId2"/>
    <p:sldLayoutId id="2147483789" r:id="rId3"/>
    <p:sldLayoutId id="2147483798" r:id="rId4"/>
    <p:sldLayoutId id="2147483790" r:id="rId5"/>
    <p:sldLayoutId id="2147483792" r:id="rId6"/>
    <p:sldLayoutId id="2147483793" r:id="rId7"/>
    <p:sldLayoutId id="2147483795" r:id="rId8"/>
    <p:sldLayoutId id="2147483796" r:id="rId9"/>
    <p:sldLayoutId id="2147483797" r:id="rId10"/>
    <p:sldLayoutId id="2147483799" r:id="rId11"/>
  </p:sldLayoutIdLst>
  <p:txStyles>
    <p:titleStyle>
      <a:lvl1pPr algn="ctr" defTabSz="914400" rtl="0" eaLnBrk="1" latinLnBrk="0" hangingPunct="1">
        <a:lnSpc>
          <a:spcPct val="90000"/>
        </a:lnSpc>
        <a:spcBef>
          <a:spcPct val="0"/>
        </a:spcBef>
        <a:buNone/>
        <a:defRPr sz="4400" kern="1200">
          <a:solidFill>
            <a:srgbClr val="0360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sp>
        <p:nvSpPr>
          <p:cNvPr id="7" name="Rectangle 6"/>
          <p:cNvSpPr/>
          <p:nvPr/>
        </p:nvSpPr>
        <p:spPr>
          <a:xfrm>
            <a:off x="4777503" y="6278948"/>
            <a:ext cx="2644790" cy="278371"/>
          </a:xfrm>
          <a:prstGeom prst="rect">
            <a:avLst/>
          </a:prstGeom>
        </p:spPr>
        <p:txBody>
          <a:bodyPr wrap="square">
            <a:spAutoFit/>
          </a:bodyPr>
          <a:lstStyle/>
          <a:p>
            <a:r>
              <a:rPr lang="en-US" sz="1200" i="1" dirty="0">
                <a:solidFill>
                  <a:srgbClr val="036080"/>
                </a:solidFill>
              </a:rPr>
              <a:t>Helping People Live better Lives.</a:t>
            </a:r>
          </a:p>
        </p:txBody>
      </p:sp>
      <p:pic>
        <p:nvPicPr>
          <p:cNvPr id="5" name="Picture 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67831" y="5659880"/>
            <a:ext cx="3101912" cy="821546"/>
          </a:xfrm>
          <a:prstGeom prst="rect">
            <a:avLst/>
          </a:prstGeom>
        </p:spPr>
      </p:pic>
      <p:pic>
        <p:nvPicPr>
          <p:cNvPr id="6" name="Picture 5"/>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041" y="10049"/>
            <a:ext cx="12170664" cy="6839924"/>
          </a:xfrm>
          <a:prstGeom prst="rect">
            <a:avLst/>
          </a:prstGeom>
          <a:ln>
            <a:solidFill>
              <a:schemeClr val="tx1"/>
            </a:solidFill>
          </a:ln>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475089" y="4845428"/>
            <a:ext cx="2360315" cy="971453"/>
          </a:xfrm>
          <a:prstGeom prst="rect">
            <a:avLst/>
          </a:prstGeom>
        </p:spPr>
      </p:pic>
      <p:sp>
        <p:nvSpPr>
          <p:cNvPr id="9" name="Rectangle 8"/>
          <p:cNvSpPr/>
          <p:nvPr userDrawn="1"/>
        </p:nvSpPr>
        <p:spPr>
          <a:xfrm>
            <a:off x="2852230" y="6055600"/>
            <a:ext cx="2885379" cy="276999"/>
          </a:xfrm>
          <a:prstGeom prst="rect">
            <a:avLst/>
          </a:prstGeom>
          <a:effectLst>
            <a:outerShdw blurRad="50800" dist="38100" dir="2700000" algn="tl" rotWithShape="0">
              <a:sysClr val="window" lastClr="FFFFFF">
                <a:alpha val="40000"/>
              </a:sys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1" u="none" strike="noStrike" kern="0" cap="none" spc="20" normalizeH="0" baseline="0" noProof="0" dirty="0">
                <a:ln>
                  <a:noFill/>
                </a:ln>
                <a:solidFill>
                  <a:srgbClr val="036080"/>
                </a:solidFill>
                <a:effectLst/>
                <a:uLnTx/>
                <a:uFillTx/>
                <a:latin typeface="Montserrat"/>
              </a:rPr>
              <a:t>Helping People Live Better Lives.</a:t>
            </a:r>
          </a:p>
        </p:txBody>
      </p:sp>
      <p:sp>
        <p:nvSpPr>
          <p:cNvPr id="10" name="Slide Number Placeholder 3"/>
          <p:cNvSpPr txBox="1">
            <a:spLocks/>
          </p:cNvSpPr>
          <p:nvPr userDrawn="1"/>
        </p:nvSpPr>
        <p:spPr>
          <a:xfrm>
            <a:off x="9456174" y="6356350"/>
            <a:ext cx="2283542"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7C557-6977-4010-A8B0-973A074F99DE}" type="slidenum">
              <a:rPr lang="en-US" sz="1100" smtClean="0"/>
              <a:pPr/>
              <a:t>‹#›</a:t>
            </a:fld>
            <a:endParaRPr lang="en-US" sz="1100" dirty="0"/>
          </a:p>
        </p:txBody>
      </p:sp>
    </p:spTree>
    <p:extLst>
      <p:ext uri="{BB962C8B-B14F-4D97-AF65-F5344CB8AC3E}">
        <p14:creationId xmlns:p14="http://schemas.microsoft.com/office/powerpoint/2010/main" val="3536283188"/>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4" r:id="rId10"/>
    <p:sldLayoutId id="2147483815" r:id="rId11"/>
    <p:sldLayoutId id="2147483816" r:id="rId12"/>
  </p:sldLayoutIdLst>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xStyles>
    <p:titleStyle>
      <a:lvl1pPr algn="ctr" defTabSz="914400" rtl="0" eaLnBrk="1" latinLnBrk="0" hangingPunct="1">
        <a:lnSpc>
          <a:spcPct val="90000"/>
        </a:lnSpc>
        <a:spcBef>
          <a:spcPct val="0"/>
        </a:spcBef>
        <a:buNone/>
        <a:defRPr sz="4400" kern="1200" baseline="0">
          <a:ln>
            <a:noFill/>
          </a:ln>
          <a:solidFill>
            <a:srgbClr val="036080"/>
          </a:solidFill>
          <a:latin typeface="Montserrat Semi Bold" panose="00000700000000000000" pitchFamily="50" charset="0"/>
          <a:ea typeface="+mj-ea"/>
          <a:cs typeface="+mj-cs"/>
        </a:defRPr>
      </a:lvl1pPr>
    </p:titleStyle>
    <p:bodyStyle>
      <a:lvl1pPr marL="0" indent="0" algn="ctr" defTabSz="914400" rtl="0" eaLnBrk="1" latinLnBrk="0" hangingPunct="1">
        <a:lnSpc>
          <a:spcPct val="100000"/>
        </a:lnSpc>
        <a:spcBef>
          <a:spcPts val="1000"/>
        </a:spcBef>
        <a:buFont typeface="Arial" panose="020B0604020202020204" pitchFamily="34" charset="0"/>
        <a:buNone/>
        <a:defRPr sz="3200" kern="1200" baseline="0">
          <a:solidFill>
            <a:srgbClr val="BABF33"/>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Clr>
          <a:srgbClr val="B9C8D3"/>
        </a:buClr>
        <a:buFont typeface="Wingdings 3" panose="05040102010807070707" pitchFamily="18" charset="2"/>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Clr>
          <a:srgbClr val="B9C8D3"/>
        </a:buClr>
        <a:buFont typeface="Wingdings 3" panose="05040102010807070707" pitchFamily="18" charset="2"/>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Clr>
          <a:srgbClr val="B9C8D3"/>
        </a:buClr>
        <a:buFont typeface="Wingdings 3" panose="05040102010807070707" pitchFamily="18" charset="2"/>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1.png"/><Relationship Id="rId5" Type="http://schemas.openxmlformats.org/officeDocument/2006/relationships/hyperlink" Target="https://dhhs.ne.gov/licensure/Pages/Child-Care-Licensing.aspx"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s://www.nebraska.gov/rules-and-regs/regsearch/Rules/Health_and_Human_Services_System/Title-391/Chapter-2.pdf" TargetMode="External"/><Relationship Id="rId5" Type="http://schemas.openxmlformats.org/officeDocument/2006/relationships/hyperlink" Target="https://www.nebraska.gov/rules-and-regs/regsearch/Rules/Health_and_Human_Services_System/Title-391/Chapter-1.pdf"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s://www.nebraska.gov/rules-and-regs/regsearch/Rules/Health_and_Human_Services_System/Title-391/Chapter-2.pdf" TargetMode="External"/><Relationship Id="rId5" Type="http://schemas.openxmlformats.org/officeDocument/2006/relationships/hyperlink" Target="https://www.nebraska.gov/rules-and-regs/regsearch/Rules/Health_and_Human_Services_System/Title-391/Chapter-1.pdf"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3.xml"/><Relationship Id="rId7" Type="http://schemas.openxmlformats.org/officeDocument/2006/relationships/hyperlink" Target="https://dhhs.ne.gov/licensure/Pages/Child-Care-Licensing.aspx"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www.nebraska.gov/rules-and-regs/regsearch/Rules/Health_and_Human_Services_System/Title-391/Chapter-2.pdf" TargetMode="External"/><Relationship Id="rId5" Type="http://schemas.openxmlformats.org/officeDocument/2006/relationships/hyperlink" Target="https://www.nebraska.gov/rules-and-regs/regsearch/Rules/Health_and_Human_Services_System/Title-391/Chapter-1.pdf" TargetMode="External"/><Relationship Id="rId4" Type="http://schemas.openxmlformats.org/officeDocument/2006/relationships/notesSlide" Target="../notesSlides/notesSlide18.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13.xml"/><Relationship Id="rId7" Type="http://schemas.openxmlformats.org/officeDocument/2006/relationships/hyperlink" Target="https://dhhs.ne.gov/licensure/Pages/Child-Care-Licensing.aspx" TargetMode="Externa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nebraska.gov/rules-and-regs/regsearch/Rules/Health_and_Human_Services_System/Title-391/Chapter-2.pdf" TargetMode="External"/><Relationship Id="rId5" Type="http://schemas.openxmlformats.org/officeDocument/2006/relationships/hyperlink" Target="https://www.nebraska.gov/rules-and-regs/regsearch/Rules/Health_and_Human_Services_System/Title-391/Chapter-1.pdf" TargetMode="External"/><Relationship Id="rId4" Type="http://schemas.openxmlformats.org/officeDocument/2006/relationships/notesSlide" Target="../notesSlides/notesSlide19.xml"/><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hyperlink" Target="https://www.nebraska.gov/rules-and-regs/regsearch/Rules/Health_and_Human_Services_System/Title-391/Chapter-2.pdf" TargetMode="External"/><Relationship Id="rId5" Type="http://schemas.openxmlformats.org/officeDocument/2006/relationships/hyperlink" Target="https://www.nebraska.gov/rules-and-regs/regsearch/Rules/Health_and_Human_Services_System/Title-391/Chapter-1.pdf"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hyperlink" Target="https://www.education.ne.gov/oec/child-abuse-prevention-training" TargetMode="External"/><Relationship Id="rId5" Type="http://schemas.openxmlformats.org/officeDocument/2006/relationships/hyperlink" Target="https://dhhs.ne.gov/Child%20Care%20Documents/Prepare%20to%20Care%20Health%20and%20Safety%20Instructions.pdf#search=prepare%20to%20care" TargetMode="Externa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9.png"/><Relationship Id="rId5" Type="http://schemas.openxmlformats.org/officeDocument/2006/relationships/hyperlink" Target="https://dhhs.ne.gov/Licensure/pages/child-care-licensing.aspx"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hyperlink" Target="https://dhhs.ne.gov/Licensure/documents/FCCHCertificate.pdf" TargetMode="External"/><Relationship Id="rId5" Type="http://schemas.openxmlformats.org/officeDocument/2006/relationships/hyperlink" Target="http://dhhs.ne.gov/documents/FCCHCertificate.pdf" TargetMode="External"/><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9.png"/><Relationship Id="rId5" Type="http://schemas.openxmlformats.org/officeDocument/2006/relationships/hyperlink" Target="https://dhhs.ne.gov/licensure/Pages/Child-Care-Licensing.aspx"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0.jpeg"/><Relationship Id="rId5" Type="http://schemas.openxmlformats.org/officeDocument/2006/relationships/hyperlink" Target="https://dhhs.ne.gov/licensure/Documents/LicensingProcessOverviewFCCHIandII.pdf"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dhhs.ne.gov/licensure/Documents/LicensingProcessOverviewFCCHIandII.pdf" TargetMode="External"/><Relationship Id="rId5" Type="http://schemas.openxmlformats.org/officeDocument/2006/relationships/hyperlink" Target="https://dhhs.ne.gov/licensure/Pages/Child-Care-Licensing.aspx"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png"/><Relationship Id="rId5" Type="http://schemas.openxmlformats.org/officeDocument/2006/relationships/hyperlink" Target="https://dhhs.ne.gov/licensure/Pages/Child-Care-Licensing.aspx"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4"/>
            <a:ext cx="10515600" cy="4941661"/>
          </a:xfrm>
        </p:spPr>
        <p:txBody>
          <a:bodyPr>
            <a:normAutofit fontScale="90000"/>
          </a:bodyPr>
          <a:lstStyle/>
          <a:p>
            <a:pPr algn="l"/>
            <a:r>
              <a:rPr lang="en-US" sz="4000" dirty="0"/>
              <a:t>		</a:t>
            </a:r>
            <a:br>
              <a:rPr lang="en-US" sz="4000" dirty="0"/>
            </a:br>
            <a:br>
              <a:rPr lang="en-US" sz="4000" dirty="0"/>
            </a:br>
            <a:r>
              <a:rPr lang="en-US" sz="4000" dirty="0"/>
              <a:t>         </a:t>
            </a:r>
            <a:br>
              <a:rPr lang="en-US" sz="4000" dirty="0"/>
            </a:br>
            <a:r>
              <a:rPr lang="en-US" sz="4000" dirty="0"/>
              <a:t>          </a:t>
            </a:r>
            <a:r>
              <a:rPr lang="en-US" sz="3100" dirty="0"/>
              <a:t>FAMILY CHILD CARE HOME ORIENTATION</a:t>
            </a:r>
            <a:br>
              <a:rPr lang="en-US" sz="3100" b="1" dirty="0"/>
            </a:br>
            <a:r>
              <a:rPr lang="en-US" sz="3100" b="1" dirty="0"/>
              <a:t>                               Viewing Instructions</a:t>
            </a:r>
            <a:br>
              <a:rPr lang="en-US" sz="3100" b="1" dirty="0"/>
            </a:br>
            <a:br>
              <a:rPr lang="en-US" sz="3600" dirty="0"/>
            </a:br>
            <a:br>
              <a:rPr lang="en-US" sz="2200" dirty="0"/>
            </a:br>
            <a:r>
              <a:rPr lang="en-US" sz="2200" dirty="0"/>
              <a:t>* In the upper toolbar click on “Slide Show”</a:t>
            </a:r>
            <a:br>
              <a:rPr lang="en-US" sz="2200" dirty="0"/>
            </a:br>
            <a:br>
              <a:rPr lang="en-US" sz="2200" dirty="0"/>
            </a:br>
            <a:br>
              <a:rPr lang="en-US" sz="2200" dirty="0"/>
            </a:br>
            <a:r>
              <a:rPr lang="en-US" sz="2200" dirty="0"/>
              <a:t>* Click on “From Beginning” in upper left corner</a:t>
            </a:r>
            <a:br>
              <a:rPr lang="en-US" sz="2200" dirty="0"/>
            </a:br>
            <a:br>
              <a:rPr lang="en-US" sz="2200" dirty="0"/>
            </a:br>
            <a:br>
              <a:rPr lang="en-US" sz="2200" dirty="0"/>
            </a:br>
            <a:r>
              <a:rPr lang="en-US" sz="2200" dirty="0"/>
              <a:t>* Click on the arrows in the lower right corner to move from slide to slide </a:t>
            </a:r>
            <a:br>
              <a:rPr lang="en-US" sz="2200" dirty="0"/>
            </a:br>
            <a:br>
              <a:rPr lang="en-US" sz="2200" dirty="0"/>
            </a:br>
            <a:br>
              <a:rPr lang="en-US" sz="2200" dirty="0"/>
            </a:br>
            <a:r>
              <a:rPr lang="en-US" sz="2200" dirty="0"/>
              <a:t>* Click on the volume icon to begin each slide</a:t>
            </a:r>
            <a:br>
              <a:rPr lang="en-US" sz="2200" dirty="0"/>
            </a:br>
            <a:br>
              <a:rPr lang="en-US" sz="2200" dirty="0"/>
            </a:br>
            <a:br>
              <a:rPr lang="en-US" sz="2200" dirty="0"/>
            </a:br>
            <a:br>
              <a:rPr lang="en-US" sz="2200" dirty="0"/>
            </a:br>
            <a:br>
              <a:rPr lang="en-US" sz="2200" dirty="0"/>
            </a:br>
            <a:br>
              <a:rPr lang="en-US" sz="2200" dirty="0"/>
            </a:br>
            <a:br>
              <a:rPr lang="en-US" sz="2200" dirty="0"/>
            </a:br>
            <a:br>
              <a:rPr lang="en-US" sz="2200" dirty="0"/>
            </a:br>
            <a:endParaRPr lang="en-US" sz="2200" dirty="0"/>
          </a:p>
        </p:txBody>
      </p:sp>
    </p:spTree>
    <p:extLst>
      <p:ext uri="{BB962C8B-B14F-4D97-AF65-F5344CB8AC3E}">
        <p14:creationId xmlns:p14="http://schemas.microsoft.com/office/powerpoint/2010/main" val="2554059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2709" y="950599"/>
            <a:ext cx="11330833" cy="4673055"/>
          </a:xfrm>
        </p:spPr>
        <p:txBody>
          <a:bodyPr/>
          <a:lstStyle/>
          <a:p>
            <a:pPr lvl="0"/>
            <a:endParaRPr lang="en-US" sz="400" b="1" dirty="0">
              <a:solidFill>
                <a:prstClr val="black"/>
              </a:solidFill>
            </a:endParaRPr>
          </a:p>
          <a:p>
            <a:pPr lvl="0"/>
            <a:r>
              <a:rPr lang="en-US" sz="2400" b="1" dirty="0">
                <a:solidFill>
                  <a:prstClr val="black"/>
                </a:solidFill>
              </a:rPr>
              <a:t>Provisional Application and Documents: </a:t>
            </a:r>
          </a:p>
          <a:p>
            <a:pPr marL="342900" indent="-342900">
              <a:buFont typeface="Arial" panose="020B0604020202020204" pitchFamily="34" charset="0"/>
              <a:buChar char="•"/>
            </a:pPr>
            <a:r>
              <a:rPr lang="en-US" dirty="0">
                <a:solidFill>
                  <a:prstClr val="black"/>
                </a:solidFill>
              </a:rPr>
              <a:t>Submit all documents together:</a:t>
            </a:r>
          </a:p>
          <a:p>
            <a:pPr marL="1028700" lvl="1" indent="-342900">
              <a:buFont typeface="Arial" panose="020B0604020202020204" pitchFamily="34" charset="0"/>
              <a:buChar char="•"/>
            </a:pPr>
            <a:r>
              <a:rPr lang="en-US" sz="2000" dirty="0">
                <a:solidFill>
                  <a:prstClr val="black"/>
                </a:solidFill>
              </a:rPr>
              <a:t>Mail documents with fee, OR</a:t>
            </a:r>
          </a:p>
          <a:p>
            <a:pPr marL="1028700" lvl="1" indent="-342900">
              <a:buFont typeface="Arial" panose="020B0604020202020204" pitchFamily="34" charset="0"/>
              <a:buChar char="•"/>
            </a:pPr>
            <a:r>
              <a:rPr lang="en-US" sz="2000" dirty="0">
                <a:solidFill>
                  <a:prstClr val="black"/>
                </a:solidFill>
              </a:rPr>
              <a:t>Scan and email documents - mail fee separately. </a:t>
            </a:r>
          </a:p>
          <a:p>
            <a:pPr marL="1028700" lvl="1" indent="-342900">
              <a:buFont typeface="Arial" panose="020B0604020202020204" pitchFamily="34" charset="0"/>
              <a:buChar char="•"/>
            </a:pPr>
            <a:r>
              <a:rPr lang="en-US" sz="2000" dirty="0">
                <a:solidFill>
                  <a:prstClr val="black"/>
                </a:solidFill>
              </a:rPr>
              <a:t>Check or money order only.</a:t>
            </a:r>
            <a:endParaRPr lang="en-US" sz="1400" dirty="0">
              <a:solidFill>
                <a:prstClr val="black"/>
              </a:solidFill>
            </a:endParaRPr>
          </a:p>
          <a:p>
            <a:pPr marL="342900" indent="-342900">
              <a:buFont typeface="Arial" panose="020B0604020202020204" pitchFamily="34" charset="0"/>
              <a:buChar char="•"/>
            </a:pPr>
            <a:r>
              <a:rPr lang="en-US" dirty="0">
                <a:solidFill>
                  <a:prstClr val="black"/>
                </a:solidFill>
              </a:rPr>
              <a:t>Fingerprinting Process:</a:t>
            </a:r>
          </a:p>
          <a:p>
            <a:pPr marL="1028700" lvl="1" indent="-342900">
              <a:buFont typeface="Arial" panose="020B0604020202020204" pitchFamily="34" charset="0"/>
              <a:buChar char="•"/>
            </a:pPr>
            <a:r>
              <a:rPr lang="en-US" sz="2000" dirty="0">
                <a:solidFill>
                  <a:prstClr val="black"/>
                </a:solidFill>
              </a:rPr>
              <a:t>Do not submit Child Care Fingerprint History Check Applications to DHHS in advance of the Provisional License Application.</a:t>
            </a:r>
          </a:p>
          <a:p>
            <a:pPr marL="1028700" lvl="1" indent="-342900">
              <a:buFont typeface="Arial" panose="020B0604020202020204" pitchFamily="34" charset="0"/>
              <a:buChar char="•"/>
            </a:pPr>
            <a:r>
              <a:rPr lang="en-US" sz="2000" dirty="0">
                <a:solidFill>
                  <a:prstClr val="black"/>
                </a:solidFill>
              </a:rPr>
              <a:t>Child Care Fingerprint History Check Applications may be submitted with the Provisional License Application. Additional fingerprinting applications may be submitted after the Provisional Application, as needed.	</a:t>
            </a:r>
          </a:p>
          <a:p>
            <a:pPr lvl="1" indent="0">
              <a:buNone/>
            </a:pPr>
            <a:r>
              <a:rPr lang="en-US" sz="2000" dirty="0">
                <a:solidFill>
                  <a:prstClr val="black"/>
                </a:solidFill>
                <a:hlinkClick r:id="rId5"/>
              </a:rPr>
              <a:t>Click Here </a:t>
            </a:r>
            <a:r>
              <a:rPr lang="en-US" sz="2000" dirty="0">
                <a:solidFill>
                  <a:prstClr val="black"/>
                </a:solidFill>
              </a:rPr>
              <a:t>for Fingerprinting info and Applications</a:t>
            </a:r>
          </a:p>
          <a:p>
            <a:pPr marL="342900" indent="-342900">
              <a:buFont typeface="Arial" panose="020B0604020202020204" pitchFamily="34" charset="0"/>
              <a:buChar char="•"/>
            </a:pPr>
            <a:r>
              <a:rPr lang="en-US" dirty="0">
                <a:solidFill>
                  <a:prstClr val="black"/>
                </a:solidFill>
              </a:rPr>
              <a:t>Be sure to keep copies of all documents submitted to the Department.</a:t>
            </a:r>
          </a:p>
        </p:txBody>
      </p:sp>
      <p:sp>
        <p:nvSpPr>
          <p:cNvPr id="3" name="Title 2"/>
          <p:cNvSpPr>
            <a:spLocks noGrp="1"/>
          </p:cNvSpPr>
          <p:nvPr>
            <p:ph type="title"/>
          </p:nvPr>
        </p:nvSpPr>
        <p:spPr/>
        <p:txBody>
          <a:bodyPr/>
          <a:lstStyle/>
          <a:p>
            <a:r>
              <a:rPr lang="en-US" dirty="0"/>
              <a:t>Application Process: Provisional - continued</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2083" y="1602129"/>
            <a:ext cx="1901459" cy="168499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170539" y="2384446"/>
            <a:ext cx="949250" cy="758362"/>
          </a:xfrm>
          <a:prstGeom prst="rect">
            <a:avLst/>
          </a:prstGeom>
        </p:spPr>
      </p:pic>
      <p:pic>
        <p:nvPicPr>
          <p:cNvPr id="4"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73487" y="5623654"/>
            <a:ext cx="1143000" cy="1143000"/>
          </a:xfrm>
          <a:prstGeom prst="rect">
            <a:avLst/>
          </a:prstGeom>
        </p:spPr>
      </p:pic>
    </p:spTree>
    <p:extLst>
      <p:ext uri="{BB962C8B-B14F-4D97-AF65-F5344CB8AC3E}">
        <p14:creationId xmlns:p14="http://schemas.microsoft.com/office/powerpoint/2010/main" val="303559567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2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061546"/>
            <a:ext cx="11552349" cy="4537341"/>
          </a:xfrm>
        </p:spPr>
        <p:txBody>
          <a:bodyPr/>
          <a:lstStyle/>
          <a:p>
            <a:pPr algn="ctr"/>
            <a:r>
              <a:rPr lang="en-US" sz="2400" b="1" dirty="0"/>
              <a:t>Complete Provisional Application Packet Received, Documents Approved</a:t>
            </a:r>
          </a:p>
          <a:p>
            <a:pPr algn="ctr"/>
            <a:endParaRPr lang="en-US" sz="400" b="1" dirty="0"/>
          </a:p>
          <a:p>
            <a:pPr marL="1028700" lvl="1" indent="-342900">
              <a:buFont typeface="Arial" panose="020B0604020202020204" pitchFamily="34" charset="0"/>
              <a:buChar char="•"/>
            </a:pPr>
            <a:r>
              <a:rPr lang="en-US" sz="2000" dirty="0"/>
              <a:t>Fire Inspection referral will be sent by the Department. </a:t>
            </a:r>
          </a:p>
          <a:p>
            <a:pPr marL="1485900" lvl="2" indent="-342900">
              <a:buFont typeface="Arial" panose="020B0604020202020204" pitchFamily="34" charset="0"/>
              <a:buChar char="•"/>
            </a:pPr>
            <a:r>
              <a:rPr lang="en-US" dirty="0"/>
              <a:t>A fire inspector may contact you to schedule an inspection or stop by unannounced.</a:t>
            </a:r>
          </a:p>
          <a:p>
            <a:pPr marL="1485900" lvl="2" indent="-342900">
              <a:buFont typeface="Arial" panose="020B0604020202020204" pitchFamily="34" charset="0"/>
              <a:buChar char="•"/>
            </a:pPr>
            <a:r>
              <a:rPr lang="en-US" dirty="0"/>
              <a:t>The fire inspector will not release an approval without receipt of the fire fee payment, paid to their office. </a:t>
            </a:r>
          </a:p>
          <a:p>
            <a:pPr marL="1485900" lvl="2" indent="-342900">
              <a:buFont typeface="Arial" panose="020B0604020202020204" pitchFamily="34" charset="0"/>
              <a:buChar char="•"/>
            </a:pPr>
            <a:r>
              <a:rPr lang="en-US" dirty="0"/>
              <a:t>Fire inspector will determine their fee.</a:t>
            </a:r>
          </a:p>
          <a:p>
            <a:pPr lvl="2" indent="0">
              <a:buNone/>
            </a:pPr>
            <a:endParaRPr lang="en-US" dirty="0"/>
          </a:p>
          <a:p>
            <a:pPr marL="1028700" lvl="1" indent="-342900">
              <a:buFont typeface="Arial" panose="020B0604020202020204" pitchFamily="34" charset="0"/>
              <a:buChar char="•"/>
            </a:pPr>
            <a:r>
              <a:rPr lang="en-US" sz="2000" dirty="0"/>
              <a:t>Licensing Inspection will be assigned to a Child Care Inspection Specialist (CCIS).  </a:t>
            </a:r>
          </a:p>
          <a:p>
            <a:pPr marL="1485900" lvl="2" indent="-342900">
              <a:buFont typeface="Arial" panose="020B0604020202020204" pitchFamily="34" charset="0"/>
              <a:buChar char="•"/>
            </a:pPr>
            <a:r>
              <a:rPr lang="en-US" dirty="0"/>
              <a:t>The CCIS will contact the Applicant to schedule the provisional inspection within 30 days of assignment.</a:t>
            </a:r>
          </a:p>
          <a:p>
            <a:pPr marL="1485900" lvl="2" indent="-342900">
              <a:buFont typeface="Arial" panose="020B0604020202020204" pitchFamily="34" charset="0"/>
              <a:buChar char="•"/>
            </a:pPr>
            <a:r>
              <a:rPr lang="en-US" dirty="0"/>
              <a:t>Compliance with regulations is required.</a:t>
            </a:r>
          </a:p>
          <a:p>
            <a:pPr marL="1485900" lvl="2" indent="-342900">
              <a:buFont typeface="Arial" panose="020B0604020202020204" pitchFamily="34" charset="0"/>
              <a:buChar char="•"/>
            </a:pPr>
            <a:r>
              <a:rPr lang="en-US" dirty="0"/>
              <a:t>Future inspections will be unannounced.</a:t>
            </a:r>
          </a:p>
        </p:txBody>
      </p:sp>
      <p:sp>
        <p:nvSpPr>
          <p:cNvPr id="3" name="Title 2"/>
          <p:cNvSpPr>
            <a:spLocks noGrp="1"/>
          </p:cNvSpPr>
          <p:nvPr>
            <p:ph type="title"/>
          </p:nvPr>
        </p:nvSpPr>
        <p:spPr/>
        <p:txBody>
          <a:bodyPr/>
          <a:lstStyle/>
          <a:p>
            <a:pPr algn="ctr"/>
            <a:r>
              <a:rPr lang="en-US" dirty="0"/>
              <a:t>Application Process: Provisional - continued</a:t>
            </a:r>
          </a:p>
        </p:txBody>
      </p:sp>
      <p:pic>
        <p:nvPicPr>
          <p:cNvPr id="4"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81799" y="5282858"/>
            <a:ext cx="1143000" cy="1143000"/>
          </a:xfrm>
          <a:prstGeom prst="rect">
            <a:avLst/>
          </a:prstGeom>
        </p:spPr>
      </p:pic>
    </p:spTree>
    <p:extLst>
      <p:ext uri="{BB962C8B-B14F-4D97-AF65-F5344CB8AC3E}">
        <p14:creationId xmlns:p14="http://schemas.microsoft.com/office/powerpoint/2010/main" val="150000413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061546"/>
            <a:ext cx="11552349" cy="4537341"/>
          </a:xfrm>
        </p:spPr>
        <p:txBody>
          <a:bodyPr/>
          <a:lstStyle/>
          <a:p>
            <a:r>
              <a:rPr lang="en-US" sz="2400" b="1" dirty="0"/>
              <a:t>Provisional License Issuance:</a:t>
            </a:r>
          </a:p>
          <a:p>
            <a:r>
              <a:rPr lang="en-US" sz="2000" dirty="0"/>
              <a:t>License issuance is usually 30 to 60 days, but may vary.</a:t>
            </a:r>
          </a:p>
          <a:p>
            <a:r>
              <a:rPr lang="en-US" dirty="0"/>
              <a:t>Before a provisional Family Child Care Home license can be issued the Department must receive:</a:t>
            </a:r>
            <a:endParaRPr lang="en-US" sz="2000" dirty="0"/>
          </a:p>
          <a:p>
            <a:pPr marL="1028700" lvl="1" indent="-342900">
              <a:buFont typeface="Arial" panose="020B0604020202020204" pitchFamily="34" charset="0"/>
              <a:buChar char="•"/>
            </a:pPr>
            <a:r>
              <a:rPr lang="en-US" sz="2000" dirty="0"/>
              <a:t>Proof of activation of Liability Insurance</a:t>
            </a:r>
          </a:p>
          <a:p>
            <a:pPr marL="1028700" lvl="1" indent="-342900">
              <a:buFont typeface="Arial" panose="020B0604020202020204" pitchFamily="34" charset="0"/>
              <a:buChar char="•"/>
            </a:pPr>
            <a:r>
              <a:rPr lang="en-US" sz="2000" dirty="0"/>
              <a:t>Approval from the Fire Department, required for:</a:t>
            </a:r>
          </a:p>
          <a:p>
            <a:pPr marL="1485900" lvl="2" indent="-342900">
              <a:buFont typeface="Arial" panose="020B0604020202020204" pitchFamily="34" charset="0"/>
              <a:buChar char="•"/>
            </a:pPr>
            <a:r>
              <a:rPr lang="en-US" sz="1600" dirty="0"/>
              <a:t>All Family Child Care Home II’s </a:t>
            </a:r>
          </a:p>
          <a:p>
            <a:pPr marL="1485900" lvl="2" indent="-342900">
              <a:buFont typeface="Arial" panose="020B0604020202020204" pitchFamily="34" charset="0"/>
              <a:buChar char="•"/>
            </a:pPr>
            <a:r>
              <a:rPr lang="en-US" sz="1600" dirty="0"/>
              <a:t>Family Child Care Home I’s in certain areas</a:t>
            </a:r>
          </a:p>
          <a:p>
            <a:pPr marL="1028700" lvl="1" indent="-342900">
              <a:buFont typeface="Arial" panose="020B0604020202020204" pitchFamily="34" charset="0"/>
              <a:buChar char="•"/>
            </a:pPr>
            <a:r>
              <a:rPr lang="en-US" sz="2000" dirty="0"/>
              <a:t>Fingerprint Eligibility Determination</a:t>
            </a:r>
          </a:p>
          <a:p>
            <a:pPr marL="1028700" lvl="1" indent="-342900">
              <a:buFont typeface="Arial" panose="020B0604020202020204" pitchFamily="34" charset="0"/>
              <a:buChar char="•"/>
            </a:pPr>
            <a:r>
              <a:rPr lang="en-US" sz="2000" dirty="0"/>
              <a:t>Approval from Licensing Department</a:t>
            </a:r>
          </a:p>
        </p:txBody>
      </p:sp>
      <p:sp>
        <p:nvSpPr>
          <p:cNvPr id="3" name="Title 2"/>
          <p:cNvSpPr>
            <a:spLocks noGrp="1"/>
          </p:cNvSpPr>
          <p:nvPr>
            <p:ph type="title"/>
          </p:nvPr>
        </p:nvSpPr>
        <p:spPr/>
        <p:txBody>
          <a:bodyPr/>
          <a:lstStyle/>
          <a:p>
            <a:pPr algn="ctr"/>
            <a:r>
              <a:rPr lang="en-US" dirty="0"/>
              <a:t>Application Process: Provisional - continued</a:t>
            </a:r>
          </a:p>
        </p:txBody>
      </p:sp>
      <p:pic>
        <p:nvPicPr>
          <p:cNvPr id="4" name="Picture 3"/>
          <p:cNvPicPr>
            <a:picLocks noChangeAspect="1"/>
          </p:cNvPicPr>
          <p:nvPr/>
        </p:nvPicPr>
        <p:blipFill>
          <a:blip r:embed="rId5"/>
          <a:stretch>
            <a:fillRect/>
          </a:stretch>
        </p:blipFill>
        <p:spPr>
          <a:xfrm>
            <a:off x="6934201" y="4136572"/>
            <a:ext cx="2059742" cy="1281842"/>
          </a:xfrm>
          <a:prstGeom prst="rect">
            <a:avLst/>
          </a:prstGeom>
        </p:spPr>
      </p:pic>
      <p:pic>
        <p:nvPicPr>
          <p:cNvPr id="5"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6512" y="5598887"/>
            <a:ext cx="1143000" cy="1143000"/>
          </a:xfrm>
          <a:prstGeom prst="rect">
            <a:avLst/>
          </a:prstGeom>
        </p:spPr>
      </p:pic>
    </p:spTree>
    <p:extLst>
      <p:ext uri="{BB962C8B-B14F-4D97-AF65-F5344CB8AC3E}">
        <p14:creationId xmlns:p14="http://schemas.microsoft.com/office/powerpoint/2010/main" val="379607721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b="1" dirty="0"/>
              <a:t>Provisional to Operating Licensure:</a:t>
            </a:r>
          </a:p>
          <a:p>
            <a:pPr marL="1028700" lvl="1" indent="-342900">
              <a:buFont typeface="Arial" panose="020B0604020202020204" pitchFamily="34" charset="0"/>
              <a:buChar char="•"/>
            </a:pPr>
            <a:r>
              <a:rPr lang="en-US" sz="2000" dirty="0"/>
              <a:t>The provisional license expires 12 months after issuance. </a:t>
            </a:r>
          </a:p>
          <a:p>
            <a:pPr marL="1028700" lvl="1" indent="-342900">
              <a:buFont typeface="Arial" panose="020B0604020202020204" pitchFamily="34" charset="0"/>
              <a:buChar char="•"/>
            </a:pPr>
            <a:r>
              <a:rPr lang="en-US" sz="2000" dirty="0"/>
              <a:t>An operating license must be issued in order to continue licensed care.</a:t>
            </a:r>
          </a:p>
          <a:p>
            <a:pPr marL="1028700" lvl="1" indent="-342900">
              <a:buFont typeface="Arial" panose="020B0604020202020204" pitchFamily="34" charset="0"/>
              <a:buChar char="•"/>
            </a:pPr>
            <a:r>
              <a:rPr lang="en-US" sz="2000" dirty="0"/>
              <a:t>90 days prior to the expiration date of the provisional license an operating renewal packet is sent to the program.</a:t>
            </a:r>
          </a:p>
          <a:p>
            <a:pPr marL="1028700" lvl="1" indent="-342900">
              <a:buFont typeface="Arial" panose="020B0604020202020204" pitchFamily="34" charset="0"/>
              <a:buChar char="•"/>
            </a:pPr>
            <a:r>
              <a:rPr lang="en-US" sz="2000" dirty="0"/>
              <a:t>Submit documents and fee to request a non-expiring operating license in a timely manner.</a:t>
            </a:r>
          </a:p>
          <a:p>
            <a:pPr marL="1028700" lvl="1" indent="-342900">
              <a:buFont typeface="Arial" panose="020B0604020202020204" pitchFamily="34" charset="0"/>
              <a:buChar char="•"/>
            </a:pPr>
            <a:r>
              <a:rPr lang="en-US" sz="2000" dirty="0"/>
              <a:t>Program will be billed an annual renewal fee thereafter.</a:t>
            </a:r>
          </a:p>
        </p:txBody>
      </p:sp>
      <p:sp>
        <p:nvSpPr>
          <p:cNvPr id="3" name="Title 2"/>
          <p:cNvSpPr>
            <a:spLocks noGrp="1"/>
          </p:cNvSpPr>
          <p:nvPr>
            <p:ph type="title"/>
          </p:nvPr>
        </p:nvSpPr>
        <p:spPr/>
        <p:txBody>
          <a:bodyPr/>
          <a:lstStyle/>
          <a:p>
            <a:pPr algn="ctr"/>
            <a:r>
              <a:rPr lang="en-US" dirty="0"/>
              <a:t>Applications: Provisional to Operating </a:t>
            </a:r>
          </a:p>
        </p:txBody>
      </p:sp>
      <p:pic>
        <p:nvPicPr>
          <p:cNvPr id="4"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215" y="5588000"/>
            <a:ext cx="1143000" cy="1143000"/>
          </a:xfrm>
          <a:prstGeom prst="rect">
            <a:avLst/>
          </a:prstGeom>
        </p:spPr>
      </p:pic>
    </p:spTree>
    <p:extLst>
      <p:ext uri="{BB962C8B-B14F-4D97-AF65-F5344CB8AC3E}">
        <p14:creationId xmlns:p14="http://schemas.microsoft.com/office/powerpoint/2010/main" val="347556729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b="1" dirty="0"/>
              <a:t>Amendments (changes):</a:t>
            </a:r>
          </a:p>
          <a:p>
            <a:pPr marL="1028700" lvl="1" indent="-342900">
              <a:buFont typeface="Arial" panose="020B0604020202020204" pitchFamily="34" charset="0"/>
              <a:buChar char="•"/>
            </a:pPr>
            <a:r>
              <a:rPr lang="en-US" sz="2000" dirty="0"/>
              <a:t>Prior to any changes, the Licensee must submit an amendment to an application within the timelines indicated in regulations. </a:t>
            </a:r>
          </a:p>
          <a:p>
            <a:pPr marL="1028700" lvl="1" indent="-342900">
              <a:buFont typeface="Arial" panose="020B0604020202020204" pitchFamily="34" charset="0"/>
              <a:buChar char="•"/>
            </a:pPr>
            <a:r>
              <a:rPr lang="en-US" sz="2000" dirty="0"/>
              <a:t>Some of these amendments include:</a:t>
            </a:r>
          </a:p>
          <a:p>
            <a:pPr marL="1485900" lvl="2" indent="-342900">
              <a:buFont typeface="Arial" panose="020B0604020202020204" pitchFamily="34" charset="0"/>
              <a:buChar char="•"/>
            </a:pPr>
            <a:r>
              <a:rPr lang="en-US" sz="1800" dirty="0"/>
              <a:t>change of household members </a:t>
            </a:r>
          </a:p>
          <a:p>
            <a:pPr marL="1485900" lvl="2" indent="-342900">
              <a:buFont typeface="Arial" panose="020B0604020202020204" pitchFamily="34" charset="0"/>
              <a:buChar char="•"/>
            </a:pPr>
            <a:r>
              <a:rPr lang="en-US" sz="1800" dirty="0"/>
              <a:t>staff, substitutes, volunteers </a:t>
            </a:r>
          </a:p>
          <a:p>
            <a:pPr marL="1485900" lvl="2" indent="-342900">
              <a:buFont typeface="Arial" panose="020B0604020202020204" pitchFamily="34" charset="0"/>
              <a:buChar char="•"/>
            </a:pPr>
            <a:r>
              <a:rPr lang="en-US" sz="1800" dirty="0"/>
              <a:t>hours </a:t>
            </a:r>
          </a:p>
          <a:p>
            <a:pPr marL="1485900" lvl="2" indent="-342900">
              <a:buFont typeface="Arial" panose="020B0604020202020204" pitchFamily="34" charset="0"/>
              <a:buChar char="•"/>
            </a:pPr>
            <a:r>
              <a:rPr lang="en-US" sz="1800" dirty="0"/>
              <a:t>days</a:t>
            </a:r>
          </a:p>
          <a:p>
            <a:pPr marL="1485900" lvl="2" indent="-342900">
              <a:buFont typeface="Arial" panose="020B0604020202020204" pitchFamily="34" charset="0"/>
              <a:buChar char="•"/>
            </a:pPr>
            <a:r>
              <a:rPr lang="en-US" sz="1800" dirty="0"/>
              <a:t>use of facility </a:t>
            </a:r>
          </a:p>
          <a:p>
            <a:pPr marL="1485900" lvl="2" indent="-342900">
              <a:buFont typeface="Arial" panose="020B0604020202020204" pitchFamily="34" charset="0"/>
              <a:buChar char="•"/>
            </a:pPr>
            <a:r>
              <a:rPr lang="en-US" sz="1800" dirty="0"/>
              <a:t>location of premises  </a:t>
            </a:r>
          </a:p>
          <a:p>
            <a:pPr marL="1028700" lvl="1" indent="-342900">
              <a:buFont typeface="Arial" panose="020B0604020202020204" pitchFamily="34" charset="0"/>
              <a:buChar char="•"/>
            </a:pPr>
            <a:r>
              <a:rPr lang="en-US" sz="2000" dirty="0"/>
              <a:t>Prior to the approval of the amendment, a licensing inspection may be required. </a:t>
            </a:r>
          </a:p>
          <a:p>
            <a:pPr marL="1028700" lvl="1" indent="-342900">
              <a:lnSpc>
                <a:spcPct val="100000"/>
              </a:lnSpc>
              <a:spcBef>
                <a:spcPts val="0"/>
              </a:spcBef>
              <a:buFont typeface="Arial" panose="020B0604020202020204" pitchFamily="34" charset="0"/>
              <a:buChar char="•"/>
            </a:pPr>
            <a:r>
              <a:rPr lang="en-US" sz="2000" dirty="0"/>
              <a:t>See regulations for details of each amendment and the required </a:t>
            </a:r>
          </a:p>
          <a:p>
            <a:pPr lvl="1" indent="0">
              <a:lnSpc>
                <a:spcPct val="100000"/>
              </a:lnSpc>
              <a:spcBef>
                <a:spcPts val="0"/>
              </a:spcBef>
              <a:buNone/>
            </a:pPr>
            <a:r>
              <a:rPr lang="en-US" sz="2000" dirty="0"/>
              <a:t>	  amount of days to submit notification of changes.</a:t>
            </a:r>
          </a:p>
        </p:txBody>
      </p:sp>
      <p:sp>
        <p:nvSpPr>
          <p:cNvPr id="3" name="Title 2"/>
          <p:cNvSpPr>
            <a:spLocks noGrp="1"/>
          </p:cNvSpPr>
          <p:nvPr>
            <p:ph type="title"/>
          </p:nvPr>
        </p:nvSpPr>
        <p:spPr/>
        <p:txBody>
          <a:bodyPr/>
          <a:lstStyle/>
          <a:p>
            <a:pPr algn="ctr"/>
            <a:r>
              <a:rPr lang="en-US" dirty="0"/>
              <a:t>Applications: Amendments</a:t>
            </a:r>
          </a:p>
        </p:txBody>
      </p:sp>
      <p:pic>
        <p:nvPicPr>
          <p:cNvPr id="4"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4788" y="5416716"/>
            <a:ext cx="1143000" cy="1143000"/>
          </a:xfrm>
          <a:prstGeom prst="rect">
            <a:avLst/>
          </a:prstGeom>
        </p:spPr>
      </p:pic>
    </p:spTree>
    <p:extLst>
      <p:ext uri="{BB962C8B-B14F-4D97-AF65-F5344CB8AC3E}">
        <p14:creationId xmlns:p14="http://schemas.microsoft.com/office/powerpoint/2010/main" val="177496984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197393"/>
            <a:ext cx="11552349" cy="4582921"/>
          </a:xfrm>
        </p:spPr>
        <p:txBody>
          <a:bodyPr/>
          <a:lstStyle/>
          <a:p>
            <a:pPr marL="342900" indent="-342900">
              <a:buFont typeface="Arial" panose="020B0604020202020204" pitchFamily="34" charset="0"/>
              <a:buChar char="•"/>
            </a:pPr>
            <a:r>
              <a:rPr lang="en-US" sz="2400" dirty="0"/>
              <a:t>Initial Licensure Inspection -- Provisional </a:t>
            </a:r>
          </a:p>
          <a:p>
            <a:pPr marL="342900" indent="-342900">
              <a:buFont typeface="Arial" panose="020B0604020202020204" pitchFamily="34" charset="0"/>
              <a:buChar char="•"/>
            </a:pPr>
            <a:r>
              <a:rPr lang="en-US" sz="2400" dirty="0"/>
              <a:t>Provisional-to-Operating 			</a:t>
            </a:r>
          </a:p>
          <a:p>
            <a:pPr marL="342900" indent="-342900">
              <a:buFont typeface="Arial" panose="020B0604020202020204" pitchFamily="34" charset="0"/>
              <a:buChar char="•"/>
            </a:pPr>
            <a:r>
              <a:rPr lang="en-US" sz="2400" dirty="0"/>
              <a:t>Annual and Semi-Annual  </a:t>
            </a:r>
          </a:p>
          <a:p>
            <a:pPr marL="342900" indent="-342900">
              <a:buFont typeface="Arial" panose="020B0604020202020204" pitchFamily="34" charset="0"/>
              <a:buChar char="•"/>
            </a:pPr>
            <a:r>
              <a:rPr lang="en-US" sz="2400" dirty="0"/>
              <a:t>Follow-up </a:t>
            </a:r>
          </a:p>
          <a:p>
            <a:pPr marL="342900" indent="-342900">
              <a:buFont typeface="Arial" panose="020B0604020202020204" pitchFamily="34" charset="0"/>
              <a:buChar char="•"/>
            </a:pPr>
            <a:r>
              <a:rPr lang="en-US" sz="2400" dirty="0"/>
              <a:t>Monitoring</a:t>
            </a:r>
          </a:p>
          <a:p>
            <a:pPr marL="342900" indent="-342900">
              <a:buFont typeface="Arial" panose="020B0604020202020204" pitchFamily="34" charset="0"/>
              <a:buChar char="•"/>
            </a:pPr>
            <a:r>
              <a:rPr lang="en-US" sz="2400" dirty="0"/>
              <a:t>Complaint</a:t>
            </a:r>
          </a:p>
          <a:p>
            <a:pPr marL="342900" indent="-342900">
              <a:buFont typeface="Arial" panose="020B0604020202020204" pitchFamily="34" charset="0"/>
              <a:buChar char="•"/>
            </a:pPr>
            <a:r>
              <a:rPr lang="en-US" sz="2400" dirty="0"/>
              <a:t>Amendment </a:t>
            </a:r>
          </a:p>
          <a:p>
            <a:pPr marL="342900" indent="-342900">
              <a:buFont typeface="Arial" panose="020B0604020202020204" pitchFamily="34" charset="0"/>
              <a:buChar char="•"/>
            </a:pPr>
            <a:r>
              <a:rPr lang="en-US" sz="2400" dirty="0"/>
              <a:t>Inspections by Other Entities: </a:t>
            </a:r>
          </a:p>
          <a:p>
            <a:pPr marL="1028700" lvl="1" indent="-342900">
              <a:buFont typeface="Arial" panose="020B0604020202020204" pitchFamily="34" charset="0"/>
              <a:buChar char="•"/>
            </a:pPr>
            <a:r>
              <a:rPr lang="en-US" sz="2000" dirty="0"/>
              <a:t>Fire Inspection</a:t>
            </a:r>
          </a:p>
          <a:p>
            <a:pPr marL="1028700" lvl="1" indent="-342900">
              <a:buFont typeface="Arial" panose="020B0604020202020204" pitchFamily="34" charset="0"/>
              <a:buChar char="•"/>
            </a:pPr>
            <a:r>
              <a:rPr lang="en-US" sz="2000" dirty="0"/>
              <a:t>Sanitation Inspection, if applicable</a:t>
            </a:r>
          </a:p>
        </p:txBody>
      </p:sp>
      <p:sp>
        <p:nvSpPr>
          <p:cNvPr id="3" name="Title 2"/>
          <p:cNvSpPr>
            <a:spLocks noGrp="1"/>
          </p:cNvSpPr>
          <p:nvPr>
            <p:ph type="title"/>
          </p:nvPr>
        </p:nvSpPr>
        <p:spPr/>
        <p:txBody>
          <a:bodyPr/>
          <a:lstStyle/>
          <a:p>
            <a:pPr algn="ctr"/>
            <a:r>
              <a:rPr lang="en-US" dirty="0"/>
              <a:t>Inspections and Complaint Investigations</a:t>
            </a:r>
          </a:p>
        </p:txBody>
      </p:sp>
      <p:pic>
        <p:nvPicPr>
          <p:cNvPr id="5" name="Picture 4"/>
          <p:cNvPicPr>
            <a:picLocks noChangeAspect="1"/>
          </p:cNvPicPr>
          <p:nvPr/>
        </p:nvPicPr>
        <p:blipFill>
          <a:blip r:embed="rId5"/>
          <a:stretch>
            <a:fillRect/>
          </a:stretch>
        </p:blipFill>
        <p:spPr>
          <a:xfrm>
            <a:off x="7707086" y="1656206"/>
            <a:ext cx="2064224" cy="2611626"/>
          </a:xfrm>
          <a:prstGeom prst="rect">
            <a:avLst/>
          </a:prstGeom>
        </p:spPr>
      </p:pic>
      <p:pic>
        <p:nvPicPr>
          <p:cNvPr id="4"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483" y="5780314"/>
            <a:ext cx="1143000" cy="1143000"/>
          </a:xfrm>
          <a:prstGeom prst="rect">
            <a:avLst/>
          </a:prstGeom>
        </p:spPr>
      </p:pic>
    </p:spTree>
    <p:extLst>
      <p:ext uri="{BB962C8B-B14F-4D97-AF65-F5344CB8AC3E}">
        <p14:creationId xmlns:p14="http://schemas.microsoft.com/office/powerpoint/2010/main" val="229913106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73487" y="1108364"/>
            <a:ext cx="11552349" cy="5015345"/>
          </a:xfrm>
        </p:spPr>
        <p:txBody>
          <a:bodyPr/>
          <a:lstStyle/>
          <a:p>
            <a:pPr lvl="0"/>
            <a:r>
              <a:rPr lang="en-US" sz="2400" b="1" dirty="0">
                <a:solidFill>
                  <a:srgbClr val="0036C9"/>
                </a:solidFill>
              </a:rPr>
              <a:t>Files for the Licensee, Primary, Staff, Volunteer, and Household Member must include the necessary documents to meet the requirements of regulations.  </a:t>
            </a:r>
          </a:p>
          <a:p>
            <a:pPr algn="ctr"/>
            <a:r>
              <a:rPr lang="en-US" sz="1800" dirty="0"/>
              <a:t>To access regulations click on the Family Child Care </a:t>
            </a:r>
            <a:r>
              <a:rPr lang="en-US" sz="1800" dirty="0">
                <a:hlinkClick r:id="rId5"/>
              </a:rPr>
              <a:t>Home I </a:t>
            </a:r>
            <a:r>
              <a:rPr lang="en-US" sz="1800" dirty="0"/>
              <a:t>or </a:t>
            </a:r>
            <a:r>
              <a:rPr lang="en-US" sz="1800" dirty="0">
                <a:hlinkClick r:id="rId6"/>
              </a:rPr>
              <a:t>Home II </a:t>
            </a:r>
            <a:r>
              <a:rPr lang="en-US" sz="1800" dirty="0"/>
              <a:t>link.</a:t>
            </a:r>
          </a:p>
          <a:p>
            <a:pPr marL="342900" indent="-342900">
              <a:buFont typeface="Arial" panose="020B0604020202020204" pitchFamily="34" charset="0"/>
              <a:buChar char="•"/>
            </a:pPr>
            <a:r>
              <a:rPr lang="en-US" b="1" dirty="0"/>
              <a:t>Licensee Qualifications and Requirements</a:t>
            </a:r>
          </a:p>
          <a:p>
            <a:pPr marL="1028700" lvl="1" indent="-342900">
              <a:buFont typeface="Arial" panose="020B0604020202020204" pitchFamily="34" charset="0"/>
              <a:buChar char="•"/>
            </a:pPr>
            <a:r>
              <a:rPr lang="en-US" sz="1400" dirty="0"/>
              <a:t>Licensee: owner of the child care program and the individual, partnership, LLC or CORP to whom the license is issued and who is responsible for compliance with all regulations.</a:t>
            </a:r>
          </a:p>
          <a:p>
            <a:pPr marL="342900" indent="-342900">
              <a:buFont typeface="Arial" panose="020B0604020202020204" pitchFamily="34" charset="0"/>
              <a:buChar char="•"/>
            </a:pPr>
            <a:r>
              <a:rPr lang="en-US" b="1" dirty="0"/>
              <a:t>Primary Provider, Staff, Volunteer, and Household Member Qualifications and Requirements </a:t>
            </a:r>
          </a:p>
          <a:p>
            <a:pPr marL="1028700" lvl="1" indent="-342900">
              <a:buFont typeface="Arial" panose="020B0604020202020204" pitchFamily="34" charset="0"/>
              <a:buChar char="•"/>
            </a:pPr>
            <a:r>
              <a:rPr lang="en-US" sz="1400" b="1" dirty="0"/>
              <a:t>Primary Provider</a:t>
            </a:r>
            <a:r>
              <a:rPr lang="en-US" sz="1400" dirty="0"/>
              <a:t>: the licensee or a staff member designated by the licensee who is responsible for the daily operation of the child care program.</a:t>
            </a:r>
          </a:p>
          <a:p>
            <a:pPr marL="1028700" lvl="1" indent="-342900">
              <a:buFont typeface="Arial" panose="020B0604020202020204" pitchFamily="34" charset="0"/>
              <a:buChar char="•"/>
            </a:pPr>
            <a:r>
              <a:rPr lang="en-US" sz="1400" b="1" dirty="0"/>
              <a:t>Staff</a:t>
            </a:r>
            <a:r>
              <a:rPr lang="en-US" sz="1400" dirty="0"/>
              <a:t>: an individual who has been hired or approved by the licensee to work or substitute in the child care home and who counts in the staff-to-child ratio. </a:t>
            </a:r>
          </a:p>
          <a:p>
            <a:pPr marL="1028700" lvl="1" indent="-342900">
              <a:buFont typeface="Arial" panose="020B0604020202020204" pitchFamily="34" charset="0"/>
              <a:buChar char="•"/>
            </a:pPr>
            <a:r>
              <a:rPr lang="en-US" sz="1400" b="1" dirty="0"/>
              <a:t>Volunteer</a:t>
            </a:r>
            <a:r>
              <a:rPr lang="en-US" sz="1400" dirty="0"/>
              <a:t>: an individual who assists in the care of children, who does not count in the staff-to-child ratio, and is not left alone with children other than his/her own at the child care home. </a:t>
            </a:r>
          </a:p>
          <a:p>
            <a:pPr marL="1028700" lvl="1" indent="-342900">
              <a:buFont typeface="Arial" panose="020B0604020202020204" pitchFamily="34" charset="0"/>
              <a:buChar char="•"/>
            </a:pPr>
            <a:r>
              <a:rPr lang="en-US" sz="1400" b="1" dirty="0"/>
              <a:t>Household member</a:t>
            </a:r>
            <a:r>
              <a:rPr lang="en-US" sz="1400" dirty="0"/>
              <a:t>: any individual residing in or regularly present in the child care home, including                                              children and youth for whom  24-hour care is provided. </a:t>
            </a:r>
          </a:p>
          <a:p>
            <a:pPr marL="342900" indent="-342900">
              <a:buFont typeface="Arial" panose="020B0604020202020204" pitchFamily="34" charset="0"/>
              <a:buChar char="•"/>
            </a:pPr>
            <a:r>
              <a:rPr lang="en-US" b="1" dirty="0"/>
              <a:t>Background Checks, Health Information, Completed Training</a:t>
            </a:r>
          </a:p>
        </p:txBody>
      </p:sp>
      <p:sp>
        <p:nvSpPr>
          <p:cNvPr id="4" name="Title 3"/>
          <p:cNvSpPr>
            <a:spLocks noGrp="1"/>
          </p:cNvSpPr>
          <p:nvPr>
            <p:ph type="title"/>
          </p:nvPr>
        </p:nvSpPr>
        <p:spPr>
          <a:xfrm>
            <a:off x="373487" y="365126"/>
            <a:ext cx="11552349" cy="646256"/>
          </a:xfrm>
        </p:spPr>
        <p:txBody>
          <a:bodyPr/>
          <a:lstStyle/>
          <a:p>
            <a:pPr algn="ctr"/>
            <a:r>
              <a:rPr lang="en-US" dirty="0"/>
              <a:t>Standards of Operation and Care</a:t>
            </a:r>
            <a:br>
              <a:rPr lang="en-US" dirty="0"/>
            </a:br>
            <a:endParaRPr lang="en-US" dirty="0"/>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7844" y="5814291"/>
            <a:ext cx="1143000" cy="1143000"/>
          </a:xfrm>
          <a:prstGeom prst="rect">
            <a:avLst/>
          </a:prstGeom>
        </p:spPr>
      </p:pic>
    </p:spTree>
    <p:extLst>
      <p:ext uri="{BB962C8B-B14F-4D97-AF65-F5344CB8AC3E}">
        <p14:creationId xmlns:p14="http://schemas.microsoft.com/office/powerpoint/2010/main" val="212467954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061546"/>
            <a:ext cx="11552349" cy="3216540"/>
          </a:xfrm>
        </p:spPr>
        <p:txBody>
          <a:bodyPr/>
          <a:lstStyle/>
          <a:p>
            <a:pPr algn="ctr"/>
            <a:r>
              <a:rPr lang="en-US" sz="1800" dirty="0"/>
              <a:t>To access regulations click on the Family Child Care </a:t>
            </a:r>
            <a:r>
              <a:rPr lang="en-US" sz="1800" dirty="0">
                <a:hlinkClick r:id="rId5"/>
              </a:rPr>
              <a:t>Home I </a:t>
            </a:r>
            <a:r>
              <a:rPr lang="en-US" sz="1800" dirty="0"/>
              <a:t>or </a:t>
            </a:r>
            <a:r>
              <a:rPr lang="en-US" sz="1800" dirty="0">
                <a:hlinkClick r:id="rId6"/>
              </a:rPr>
              <a:t>Home II </a:t>
            </a:r>
            <a:r>
              <a:rPr lang="en-US" sz="1800" dirty="0"/>
              <a:t>link.</a:t>
            </a:r>
          </a:p>
          <a:p>
            <a:pPr lvl="0" algn="ctr"/>
            <a:r>
              <a:rPr lang="en-US" sz="2800" b="1" dirty="0">
                <a:solidFill>
                  <a:srgbClr val="0036C9"/>
                </a:solidFill>
              </a:rPr>
              <a:t>Pre-Service Orientation and Training Requirements </a:t>
            </a:r>
            <a:endParaRPr lang="en-US" sz="2800" dirty="0"/>
          </a:p>
          <a:p>
            <a:endParaRPr lang="en-US" sz="2400" dirty="0"/>
          </a:p>
          <a:p>
            <a:endParaRPr lang="en-US" sz="2400" dirty="0"/>
          </a:p>
          <a:p>
            <a:pPr marL="342900" indent="-342900">
              <a:buFont typeface="Arial" panose="020B0604020202020204" pitchFamily="34" charset="0"/>
              <a:buChar char="•"/>
            </a:pPr>
            <a:endParaRPr lang="en-US" sz="2400" dirty="0"/>
          </a:p>
        </p:txBody>
      </p:sp>
      <p:sp>
        <p:nvSpPr>
          <p:cNvPr id="3" name="Title 2"/>
          <p:cNvSpPr>
            <a:spLocks noGrp="1"/>
          </p:cNvSpPr>
          <p:nvPr>
            <p:ph type="title"/>
          </p:nvPr>
        </p:nvSpPr>
        <p:spPr/>
        <p:txBody>
          <a:bodyPr/>
          <a:lstStyle/>
          <a:p>
            <a:r>
              <a:rPr lang="en-US" dirty="0"/>
              <a:t>Standards of Operation and Care - continued</a:t>
            </a:r>
          </a:p>
        </p:txBody>
      </p:sp>
      <p:graphicFrame>
        <p:nvGraphicFramePr>
          <p:cNvPr id="4" name="Table 3"/>
          <p:cNvGraphicFramePr>
            <a:graphicFrameLocks noGrp="1"/>
          </p:cNvGraphicFramePr>
          <p:nvPr>
            <p:extLst>
              <p:ext uri="{D42A27DB-BD31-4B8C-83A1-F6EECF244321}">
                <p14:modId xmlns:p14="http://schemas.microsoft.com/office/powerpoint/2010/main" val="925941865"/>
              </p:ext>
            </p:extLst>
          </p:nvPr>
        </p:nvGraphicFramePr>
        <p:xfrm>
          <a:off x="373486" y="1922141"/>
          <a:ext cx="11552349" cy="2858581"/>
        </p:xfrm>
        <a:graphic>
          <a:graphicData uri="http://schemas.openxmlformats.org/drawingml/2006/table">
            <a:tbl>
              <a:tblPr firstRow="1" bandRow="1">
                <a:tableStyleId>{5C22544A-7EE6-4342-B048-85BDC9FD1C3A}</a:tableStyleId>
              </a:tblPr>
              <a:tblGrid>
                <a:gridCol w="3675998">
                  <a:extLst>
                    <a:ext uri="{9D8B030D-6E8A-4147-A177-3AD203B41FA5}">
                      <a16:colId xmlns:a16="http://schemas.microsoft.com/office/drawing/2014/main" val="20000"/>
                    </a:ext>
                  </a:extLst>
                </a:gridCol>
                <a:gridCol w="4136571">
                  <a:extLst>
                    <a:ext uri="{9D8B030D-6E8A-4147-A177-3AD203B41FA5}">
                      <a16:colId xmlns:a16="http://schemas.microsoft.com/office/drawing/2014/main" val="20001"/>
                    </a:ext>
                  </a:extLst>
                </a:gridCol>
                <a:gridCol w="3739780">
                  <a:extLst>
                    <a:ext uri="{9D8B030D-6E8A-4147-A177-3AD203B41FA5}">
                      <a16:colId xmlns:a16="http://schemas.microsoft.com/office/drawing/2014/main" val="20002"/>
                    </a:ext>
                  </a:extLst>
                </a:gridCol>
              </a:tblGrid>
              <a:tr h="2858581">
                <a:tc>
                  <a:txBody>
                    <a:bodyPr/>
                    <a:lstStyle/>
                    <a:p>
                      <a:r>
                        <a:rPr lang="en-US"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Family</a:t>
                      </a:r>
                      <a:r>
                        <a:rPr lang="en-US"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 Child Care Home I</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 &amp; Staff </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(not substitutes or volunteers)</a:t>
                      </a:r>
                    </a:p>
                  </a:txBody>
                  <a:tcPr>
                    <a:noFill/>
                  </a:tcPr>
                </a:tc>
                <a:tc>
                  <a:txBody>
                    <a:bodyPr/>
                    <a:lstStyle/>
                    <a:p>
                      <a:pPr algn="l"/>
                      <a:r>
                        <a:rPr lang="en-US"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TRAINING</a:t>
                      </a:r>
                    </a:p>
                    <a:p>
                      <a:pPr marL="285750" indent="-285750" algn="l">
                        <a:buFont typeface="Arial" panose="020B0604020202020204" pitchFamily="34" charset="0"/>
                        <a:buChar char="•"/>
                      </a:pPr>
                      <a:r>
                        <a:rPr lang="en-US" sz="1800" b="0" dirty="0">
                          <a:solidFill>
                            <a:schemeClr val="tx1"/>
                          </a:solidFill>
                          <a:latin typeface="Roboto" panose="02000000000000000000" pitchFamily="2" charset="0"/>
                          <a:ea typeface="Roboto" panose="02000000000000000000" pitchFamily="2" charset="0"/>
                          <a:cs typeface="Roboto" panose="02000000000000000000" pitchFamily="2" charset="0"/>
                        </a:rPr>
                        <a:t>Pre-Service</a:t>
                      </a:r>
                      <a:r>
                        <a:rPr lang="en-US" sz="1800" b="0" baseline="0" dirty="0">
                          <a:solidFill>
                            <a:schemeClr val="tx1"/>
                          </a:solidFill>
                          <a:latin typeface="Roboto" panose="02000000000000000000" pitchFamily="2" charset="0"/>
                          <a:ea typeface="Roboto" panose="02000000000000000000" pitchFamily="2" charset="0"/>
                          <a:cs typeface="Roboto" panose="02000000000000000000" pitchFamily="2" charset="0"/>
                        </a:rPr>
                        <a:t> Orientation</a:t>
                      </a:r>
                    </a:p>
                    <a:p>
                      <a:pPr marL="285750" indent="-285750" algn="l">
                        <a:buFont typeface="Arial" panose="020B0604020202020204" pitchFamily="34" charset="0"/>
                        <a:buChar char="•"/>
                      </a:pPr>
                      <a:r>
                        <a:rPr lang="en-US" sz="1800" b="0" baseline="0" dirty="0">
                          <a:solidFill>
                            <a:schemeClr val="tx1"/>
                          </a:solidFill>
                          <a:latin typeface="Roboto" panose="02000000000000000000" pitchFamily="2" charset="0"/>
                          <a:ea typeface="Roboto" panose="02000000000000000000" pitchFamily="2" charset="0"/>
                          <a:cs typeface="Roboto" panose="02000000000000000000" pitchFamily="2" charset="0"/>
                        </a:rPr>
                        <a:t>Health &amp; Safety: Prepare to Care</a:t>
                      </a:r>
                    </a:p>
                    <a:p>
                      <a:pPr marL="285750" indent="-285750" algn="l">
                        <a:buFont typeface="Arial" panose="020B0604020202020204" pitchFamily="34" charset="0"/>
                        <a:buChar char="•"/>
                      </a:pPr>
                      <a:r>
                        <a:rPr lang="en-US" sz="1800" b="0" baseline="0" dirty="0">
                          <a:solidFill>
                            <a:schemeClr val="tx1"/>
                          </a:solidFill>
                          <a:latin typeface="Roboto" panose="02000000000000000000" pitchFamily="2" charset="0"/>
                          <a:ea typeface="Roboto" panose="02000000000000000000" pitchFamily="2" charset="0"/>
                          <a:cs typeface="Roboto" panose="02000000000000000000" pitchFamily="2" charset="0"/>
                        </a:rPr>
                        <a:t>Safe with You Training</a:t>
                      </a:r>
                    </a:p>
                    <a:p>
                      <a:pPr marL="285750" indent="-285750" algn="l">
                        <a:buFont typeface="Arial" panose="020B0604020202020204" pitchFamily="34" charset="0"/>
                        <a:buChar char="•"/>
                      </a:pPr>
                      <a:r>
                        <a:rPr lang="en-US" sz="1800" b="0" baseline="0" dirty="0">
                          <a:solidFill>
                            <a:schemeClr val="tx1"/>
                          </a:solidFill>
                          <a:latin typeface="Roboto" panose="02000000000000000000" pitchFamily="2" charset="0"/>
                          <a:ea typeface="Roboto" panose="02000000000000000000" pitchFamily="2" charset="0"/>
                          <a:cs typeface="Roboto" panose="02000000000000000000" pitchFamily="2" charset="0"/>
                        </a:rPr>
                        <a:t>CPR &amp; First </a:t>
                      </a: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Aid</a:t>
                      </a:r>
                    </a:p>
                    <a:p>
                      <a:pPr marL="285750" indent="-285750" algn="l">
                        <a:buFont typeface="Arial" panose="020B0604020202020204" pitchFamily="34" charset="0"/>
                        <a:buChar char="•"/>
                      </a:pP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Safety Training</a:t>
                      </a:r>
                    </a:p>
                    <a:p>
                      <a:pPr marL="285750" indent="-285750" algn="l">
                        <a:buFont typeface="Arial" panose="020B0604020202020204" pitchFamily="34" charset="0"/>
                        <a:buChar char="•"/>
                      </a:pP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Business Management</a:t>
                      </a:r>
                    </a:p>
                    <a:p>
                      <a:pPr marL="285750" indent="-285750" algn="l">
                        <a:buFont typeface="Arial" panose="020B0604020202020204" pitchFamily="34" charset="0"/>
                        <a:buChar char="•"/>
                      </a:pP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NE Early Learning Guidelines</a:t>
                      </a:r>
                    </a:p>
                    <a:p>
                      <a:pPr marL="285750" indent="-285750" algn="l">
                        <a:buFont typeface="Arial" panose="020B0604020202020204" pitchFamily="34" charset="0"/>
                        <a:buChar char="•"/>
                      </a:pPr>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12 hours Annual In-service</a:t>
                      </a:r>
                      <a:endPar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endParaRPr>
                    </a:p>
                  </a:txBody>
                  <a:tcPr>
                    <a:noFill/>
                  </a:tcPr>
                </a:tc>
                <a:tc>
                  <a:txBody>
                    <a:bodyPr/>
                    <a:lstStyle/>
                    <a:p>
                      <a:r>
                        <a:rPr lang="en-US"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Family Child Care Home II</a:t>
                      </a: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 &amp; Primary Provider</a:t>
                      </a: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 &amp; Primary</a:t>
                      </a: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 Provider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Licensee &amp; Primary</a:t>
                      </a: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 Provider</a:t>
                      </a:r>
                      <a:endPar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endParaRP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Primary Provider</a:t>
                      </a: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Primary Provider</a:t>
                      </a: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Primary Provider</a:t>
                      </a: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Primary Provider</a:t>
                      </a:r>
                    </a:p>
                    <a:p>
                      <a:r>
                        <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Primary</a:t>
                      </a:r>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 Provider &amp; Staff</a:t>
                      </a:r>
                    </a:p>
                    <a:p>
                      <a:r>
                        <a:rPr lang="en-US" sz="1800" b="0" baseline="0" dirty="0">
                          <a:solidFill>
                            <a:sysClr val="windowText" lastClr="000000"/>
                          </a:solidFill>
                          <a:latin typeface="Roboto" panose="02000000000000000000" pitchFamily="2" charset="0"/>
                          <a:ea typeface="Roboto" panose="02000000000000000000" pitchFamily="2" charset="0"/>
                          <a:cs typeface="Roboto" panose="02000000000000000000" pitchFamily="2" charset="0"/>
                        </a:rPr>
                        <a:t>(not substitutes or volunteers)</a:t>
                      </a:r>
                      <a:endParaRPr lang="en-US" sz="1800" b="0" dirty="0">
                        <a:solidFill>
                          <a:sysClr val="windowText" lastClr="000000"/>
                        </a:solidFill>
                        <a:latin typeface="Roboto" panose="02000000000000000000" pitchFamily="2" charset="0"/>
                        <a:ea typeface="Roboto" panose="02000000000000000000" pitchFamily="2" charset="0"/>
                        <a:cs typeface="Roboto" panose="02000000000000000000" pitchFamily="2" charset="0"/>
                      </a:endParaRPr>
                    </a:p>
                  </a:txBody>
                  <a:tcPr>
                    <a:noFill/>
                  </a:tcPr>
                </a:tc>
                <a:extLst>
                  <a:ext uri="{0D108BD9-81ED-4DB2-BD59-A6C34878D82A}">
                    <a16:rowId xmlns:a16="http://schemas.microsoft.com/office/drawing/2014/main" val="10000"/>
                  </a:ext>
                </a:extLst>
              </a:tr>
            </a:tbl>
          </a:graphicData>
        </a:graphic>
      </p:graphicFrame>
      <p:sp>
        <p:nvSpPr>
          <p:cNvPr id="5" name="Rectangle 4"/>
          <p:cNvSpPr/>
          <p:nvPr/>
        </p:nvSpPr>
        <p:spPr>
          <a:xfrm>
            <a:off x="373487" y="4935859"/>
            <a:ext cx="8410296" cy="646331"/>
          </a:xfrm>
          <a:prstGeom prst="rect">
            <a:avLst/>
          </a:prstGeom>
        </p:spPr>
        <p:txBody>
          <a:bodyPr wrap="square">
            <a:spAutoFit/>
          </a:bodyPr>
          <a:lstStyle/>
          <a:p>
            <a:r>
              <a:rPr lang="en-US" b="1" dirty="0">
                <a:latin typeface="Roboto" panose="02000000000000000000" pitchFamily="2" charset="0"/>
                <a:ea typeface="Roboto" panose="02000000000000000000" pitchFamily="2" charset="0"/>
                <a:cs typeface="Roboto" panose="02000000000000000000" pitchFamily="2" charset="0"/>
              </a:rPr>
              <a:t>Although not required, the Department highly recommends all staff obtain                                                               Health &amp; Safety: Prepare to Care, CPR &amp; First Aid, and Safety Training.</a:t>
            </a:r>
          </a:p>
        </p:txBody>
      </p:sp>
      <p:pic>
        <p:nvPicPr>
          <p:cNvPr id="6"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4322" y="5582190"/>
            <a:ext cx="1143000" cy="1143000"/>
          </a:xfrm>
          <a:prstGeom prst="rect">
            <a:avLst/>
          </a:prstGeom>
        </p:spPr>
      </p:pic>
    </p:spTree>
    <p:extLst>
      <p:ext uri="{BB962C8B-B14F-4D97-AF65-F5344CB8AC3E}">
        <p14:creationId xmlns:p14="http://schemas.microsoft.com/office/powerpoint/2010/main" val="258936558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061547"/>
            <a:ext cx="11552349" cy="1584671"/>
          </a:xfrm>
        </p:spPr>
        <p:txBody>
          <a:bodyPr/>
          <a:lstStyle/>
          <a:p>
            <a:pPr algn="ctr"/>
            <a:r>
              <a:rPr lang="en-US" sz="1800" dirty="0"/>
              <a:t>To access regulations click on the Family Child Care </a:t>
            </a:r>
            <a:r>
              <a:rPr lang="en-US" sz="1800" dirty="0">
                <a:hlinkClick r:id="rId5"/>
              </a:rPr>
              <a:t>Home I </a:t>
            </a:r>
            <a:r>
              <a:rPr lang="en-US" sz="1800" dirty="0"/>
              <a:t>or </a:t>
            </a:r>
            <a:r>
              <a:rPr lang="en-US" sz="1800" dirty="0">
                <a:hlinkClick r:id="rId6"/>
              </a:rPr>
              <a:t>Home II </a:t>
            </a:r>
            <a:r>
              <a:rPr lang="en-US" sz="1800" dirty="0"/>
              <a:t>link.</a:t>
            </a:r>
          </a:p>
          <a:p>
            <a:endParaRPr lang="en-US" sz="400" b="1" dirty="0">
              <a:solidFill>
                <a:srgbClr val="0036C9"/>
              </a:solidFill>
            </a:endParaRPr>
          </a:p>
          <a:p>
            <a:endParaRPr lang="en-US" sz="400" b="1" dirty="0">
              <a:solidFill>
                <a:srgbClr val="0036C9"/>
              </a:solidFill>
            </a:endParaRPr>
          </a:p>
          <a:p>
            <a:r>
              <a:rPr lang="en-US" sz="2400" b="1" dirty="0">
                <a:solidFill>
                  <a:srgbClr val="0036C9"/>
                </a:solidFill>
              </a:rPr>
              <a:t>Records for the Licensee, Household Members, Primary Provider, Staff, Substitutes, Volunteers, and Children’s files must include the necessary documents to meet the requirements of regulations.  </a:t>
            </a:r>
          </a:p>
          <a:p>
            <a:endParaRPr lang="en-US" sz="2400" b="1" dirty="0">
              <a:solidFill>
                <a:srgbClr val="0036C9"/>
              </a:solidFill>
            </a:endParaRPr>
          </a:p>
          <a:p>
            <a:endParaRPr lang="en-US" sz="2400" b="1" dirty="0">
              <a:solidFill>
                <a:srgbClr val="0036C9"/>
              </a:solidFill>
            </a:endParaRPr>
          </a:p>
          <a:p>
            <a:pPr algn="ctr"/>
            <a:endParaRPr lang="en-US" sz="2400" dirty="0"/>
          </a:p>
          <a:p>
            <a:endParaRPr lang="en-US" sz="2400" dirty="0"/>
          </a:p>
        </p:txBody>
      </p:sp>
      <p:sp>
        <p:nvSpPr>
          <p:cNvPr id="3" name="Title 2"/>
          <p:cNvSpPr>
            <a:spLocks noGrp="1"/>
          </p:cNvSpPr>
          <p:nvPr>
            <p:ph type="title"/>
          </p:nvPr>
        </p:nvSpPr>
        <p:spPr/>
        <p:txBody>
          <a:bodyPr/>
          <a:lstStyle/>
          <a:p>
            <a:r>
              <a:rPr lang="en-US" dirty="0"/>
              <a:t>Standards of Operation and Care - continued</a:t>
            </a:r>
          </a:p>
        </p:txBody>
      </p:sp>
      <p:sp>
        <p:nvSpPr>
          <p:cNvPr id="4" name="Rectangle 3"/>
          <p:cNvSpPr/>
          <p:nvPr/>
        </p:nvSpPr>
        <p:spPr>
          <a:xfrm>
            <a:off x="373487" y="3295100"/>
            <a:ext cx="7638943" cy="2185214"/>
          </a:xfrm>
          <a:prstGeom prst="rect">
            <a:avLst/>
          </a:prstGeom>
        </p:spPr>
        <p:txBody>
          <a:bodyPr wrap="square">
            <a:spAutoFit/>
          </a:bodyPr>
          <a:lstStyle/>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Licensee, Household Member Records</a:t>
            </a: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Employee Records Requirements</a:t>
            </a:r>
            <a:endParaRPr lang="en-US" sz="2000" dirty="0">
              <a:latin typeface="Roboto" panose="02000000000000000000" pitchFamily="2" charset="0"/>
              <a:ea typeface="Roboto" panose="02000000000000000000" pitchFamily="2" charset="0"/>
              <a:cs typeface="Roboto" panose="02000000000000000000" pitchFamily="2" charset="0"/>
            </a:endParaRPr>
          </a:p>
          <a:p>
            <a:pPr marL="342900" indent="-342900">
              <a:buFont typeface="Arial" panose="020B0604020202020204" pitchFamily="34" charset="0"/>
              <a:buChar char="•"/>
            </a:pPr>
            <a:r>
              <a:rPr lang="en-US" sz="2400" dirty="0">
                <a:latin typeface="Roboto" panose="02000000000000000000" pitchFamily="2" charset="0"/>
                <a:ea typeface="Roboto" panose="02000000000000000000" pitchFamily="2" charset="0"/>
                <a:cs typeface="Roboto" panose="02000000000000000000" pitchFamily="2" charset="0"/>
              </a:rPr>
              <a:t>Child’s Records Requirements</a:t>
            </a:r>
          </a:p>
          <a:p>
            <a:pPr marL="800100" lvl="1" indent="-342900">
              <a:buFont typeface="Arial" panose="020B0604020202020204" pitchFamily="34" charset="0"/>
              <a:buChar char="•"/>
            </a:pPr>
            <a:r>
              <a:rPr lang="en-US" sz="2000" dirty="0">
                <a:latin typeface="Roboto" panose="02000000000000000000" pitchFamily="2" charset="0"/>
                <a:ea typeface="Roboto" panose="02000000000000000000" pitchFamily="2" charset="0"/>
                <a:cs typeface="Roboto" panose="02000000000000000000" pitchFamily="2" charset="0"/>
                <a:hlinkClick r:id="rId7"/>
              </a:rPr>
              <a:t>Forms Page</a:t>
            </a:r>
            <a:endParaRPr lang="en-US" sz="2000" dirty="0">
              <a:latin typeface="Roboto" panose="02000000000000000000" pitchFamily="2" charset="0"/>
              <a:ea typeface="Roboto" panose="02000000000000000000" pitchFamily="2" charset="0"/>
              <a:cs typeface="Roboto" panose="02000000000000000000" pitchFamily="2" charset="0"/>
            </a:endParaRPr>
          </a:p>
          <a:p>
            <a:endParaRPr lang="en-US" sz="2000" dirty="0">
              <a:latin typeface="Roboto" panose="02000000000000000000" pitchFamily="2" charset="0"/>
              <a:ea typeface="Roboto" panose="02000000000000000000" pitchFamily="2" charset="0"/>
              <a:cs typeface="Roboto" panose="02000000000000000000" pitchFamily="2" charset="0"/>
            </a:endParaRPr>
          </a:p>
          <a:p>
            <a:endParaRPr lang="en-US" sz="2400"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p:cNvPicPr>
            <a:picLocks noChangeAspect="1"/>
          </p:cNvPicPr>
          <p:nvPr/>
        </p:nvPicPr>
        <p:blipFill>
          <a:blip r:embed="rId8"/>
          <a:stretch>
            <a:fillRect/>
          </a:stretch>
        </p:blipFill>
        <p:spPr>
          <a:xfrm>
            <a:off x="5940012" y="4059305"/>
            <a:ext cx="2926226" cy="1421009"/>
          </a:xfrm>
          <a:prstGeom prst="rect">
            <a:avLst/>
          </a:prstGeom>
        </p:spPr>
      </p:pic>
      <p:pic>
        <p:nvPicPr>
          <p:cNvPr id="5"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rot="10800000" flipH="1">
            <a:off x="373487" y="4839630"/>
            <a:ext cx="1135778" cy="1143000"/>
          </a:xfrm>
          <a:prstGeom prst="rect">
            <a:avLst/>
          </a:prstGeom>
        </p:spPr>
      </p:pic>
    </p:spTree>
    <p:extLst>
      <p:ext uri="{BB962C8B-B14F-4D97-AF65-F5344CB8AC3E}">
        <p14:creationId xmlns:p14="http://schemas.microsoft.com/office/powerpoint/2010/main" val="27851442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061548"/>
            <a:ext cx="11552349" cy="4937470"/>
          </a:xfrm>
        </p:spPr>
        <p:txBody>
          <a:bodyPr/>
          <a:lstStyle/>
          <a:p>
            <a:pPr algn="ctr"/>
            <a:r>
              <a:rPr lang="en-US" sz="1800" dirty="0"/>
              <a:t>To access regulations click on the Family Child Care </a:t>
            </a:r>
            <a:r>
              <a:rPr lang="en-US" sz="1800" dirty="0">
                <a:hlinkClick r:id="rId5"/>
              </a:rPr>
              <a:t>Home I </a:t>
            </a:r>
            <a:r>
              <a:rPr lang="en-US" sz="1800" dirty="0"/>
              <a:t>or </a:t>
            </a:r>
            <a:r>
              <a:rPr lang="en-US" sz="1800" dirty="0">
                <a:hlinkClick r:id="rId6"/>
              </a:rPr>
              <a:t>Home II </a:t>
            </a:r>
            <a:r>
              <a:rPr lang="en-US" sz="1800" dirty="0"/>
              <a:t>link.</a:t>
            </a:r>
          </a:p>
          <a:p>
            <a:r>
              <a:rPr lang="en-US" sz="2400" b="1" dirty="0"/>
              <a:t>Licensed Capacity:</a:t>
            </a:r>
          </a:p>
          <a:p>
            <a:pPr marL="342900" indent="-342900">
              <a:buFont typeface="Arial" panose="020B0604020202020204" pitchFamily="34" charset="0"/>
              <a:buChar char="•"/>
            </a:pPr>
            <a:r>
              <a:rPr lang="en-US" dirty="0"/>
              <a:t>Indoor activity space divided by 35 square feet</a:t>
            </a:r>
          </a:p>
          <a:p>
            <a:pPr marL="342900" indent="-342900">
              <a:buFont typeface="Arial" panose="020B0604020202020204" pitchFamily="34" charset="0"/>
              <a:buChar char="•"/>
            </a:pPr>
            <a:r>
              <a:rPr lang="en-US" dirty="0"/>
              <a:t>Outdoor play space divided by 50 square feet</a:t>
            </a:r>
          </a:p>
          <a:p>
            <a:endParaRPr lang="en-US" sz="400" dirty="0"/>
          </a:p>
          <a:p>
            <a:r>
              <a:rPr lang="en-US" sz="2400" b="1" dirty="0"/>
              <a:t>Written Policies and Procedures:</a:t>
            </a:r>
          </a:p>
          <a:p>
            <a:pPr marL="342900" indent="-342900">
              <a:buFont typeface="Arial" panose="020B0604020202020204" pitchFamily="34" charset="0"/>
              <a:buChar char="•"/>
            </a:pPr>
            <a:r>
              <a:rPr lang="en-US" dirty="0"/>
              <a:t>Exclusion of children who are ill</a:t>
            </a:r>
          </a:p>
          <a:p>
            <a:pPr marL="342900" indent="-342900">
              <a:buFont typeface="Arial" panose="020B0604020202020204" pitchFamily="34" charset="0"/>
              <a:buChar char="•"/>
            </a:pPr>
            <a:r>
              <a:rPr lang="en-US" dirty="0"/>
              <a:t>Child Development Program info</a:t>
            </a:r>
          </a:p>
          <a:p>
            <a:pPr marL="342900" indent="-342900">
              <a:buFont typeface="Arial" panose="020B0604020202020204" pitchFamily="34" charset="0"/>
              <a:buChar char="•"/>
            </a:pPr>
            <a:r>
              <a:rPr lang="en-US" dirty="0"/>
              <a:t>Diapering Procedures</a:t>
            </a:r>
          </a:p>
          <a:p>
            <a:pPr marL="342900" indent="-342900">
              <a:buFont typeface="Arial" panose="020B0604020202020204" pitchFamily="34" charset="0"/>
              <a:buChar char="•"/>
            </a:pPr>
            <a:r>
              <a:rPr lang="en-US" dirty="0"/>
              <a:t>Disaster Preparedness Plan	</a:t>
            </a:r>
          </a:p>
          <a:p>
            <a:pPr>
              <a:spcBef>
                <a:spcPts val="0"/>
              </a:spcBef>
            </a:pPr>
            <a:endParaRPr lang="en-US" sz="400" dirty="0"/>
          </a:p>
          <a:p>
            <a:pPr>
              <a:spcBef>
                <a:spcPts val="0"/>
              </a:spcBef>
            </a:pPr>
            <a:r>
              <a:rPr lang="en-US" dirty="0"/>
              <a:t>For information to assist with these policies see </a:t>
            </a:r>
            <a:r>
              <a:rPr lang="en-US" i="1" dirty="0"/>
              <a:t>Resources for Licensed </a:t>
            </a:r>
          </a:p>
          <a:p>
            <a:pPr>
              <a:spcBef>
                <a:spcPts val="0"/>
              </a:spcBef>
            </a:pPr>
            <a:r>
              <a:rPr lang="en-US" i="1" dirty="0"/>
              <a:t>Providers </a:t>
            </a:r>
            <a:r>
              <a:rPr lang="en-US" dirty="0"/>
              <a:t>on the </a:t>
            </a:r>
            <a:r>
              <a:rPr lang="en-US" dirty="0">
                <a:hlinkClick r:id="rId7"/>
              </a:rPr>
              <a:t>child care licensing home page</a:t>
            </a:r>
            <a:r>
              <a:rPr lang="en-US" dirty="0"/>
              <a:t>.</a:t>
            </a:r>
          </a:p>
          <a:p>
            <a:pPr marL="1028700" lvl="1"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400" dirty="0"/>
          </a:p>
        </p:txBody>
      </p:sp>
      <p:sp>
        <p:nvSpPr>
          <p:cNvPr id="3" name="Title 2"/>
          <p:cNvSpPr>
            <a:spLocks noGrp="1"/>
          </p:cNvSpPr>
          <p:nvPr>
            <p:ph type="title"/>
          </p:nvPr>
        </p:nvSpPr>
        <p:spPr/>
        <p:txBody>
          <a:bodyPr/>
          <a:lstStyle/>
          <a:p>
            <a:pPr algn="ctr"/>
            <a:r>
              <a:rPr lang="en-US" dirty="0"/>
              <a:t>Standards of Operation and Care - continued</a:t>
            </a:r>
          </a:p>
        </p:txBody>
      </p:sp>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3817" y="2196877"/>
            <a:ext cx="3073631" cy="2046513"/>
          </a:xfrm>
          <a:prstGeom prst="rect">
            <a:avLst/>
          </a:prstGeom>
        </p:spPr>
      </p:pic>
      <p:pic>
        <p:nvPicPr>
          <p:cNvPr id="4"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3487" y="5715000"/>
            <a:ext cx="1143000" cy="1143000"/>
          </a:xfrm>
          <a:prstGeom prst="rect">
            <a:avLst/>
          </a:prstGeom>
        </p:spPr>
      </p:pic>
    </p:spTree>
    <p:extLst>
      <p:ext uri="{BB962C8B-B14F-4D97-AF65-F5344CB8AC3E}">
        <p14:creationId xmlns:p14="http://schemas.microsoft.com/office/powerpoint/2010/main" val="287639442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0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4"/>
            <a:ext cx="10515600" cy="4941661"/>
          </a:xfrm>
        </p:spPr>
        <p:txBody>
          <a:bodyPr>
            <a:normAutofit fontScale="90000"/>
          </a:bodyPr>
          <a:lstStyle/>
          <a:p>
            <a:pPr algn="l"/>
            <a:r>
              <a:rPr lang="en-US" sz="4000" dirty="0"/>
              <a:t>		</a:t>
            </a:r>
            <a:r>
              <a:rPr lang="en-US" sz="3100" dirty="0"/>
              <a:t>FAMILY CHILD CARE HOME ORIENTATION</a:t>
            </a:r>
            <a:br>
              <a:rPr lang="en-US" sz="3100" b="1" dirty="0"/>
            </a:br>
            <a:r>
              <a:rPr lang="en-US" sz="3100" b="1" dirty="0"/>
              <a:t>				Viewing Instructions</a:t>
            </a:r>
            <a:br>
              <a:rPr lang="en-US" sz="3600" dirty="0"/>
            </a:br>
            <a:br>
              <a:rPr lang="en-US" sz="2200" dirty="0"/>
            </a:br>
            <a:br>
              <a:rPr lang="en-US" sz="2200" dirty="0"/>
            </a:br>
            <a:br>
              <a:rPr lang="en-US" sz="2200" dirty="0"/>
            </a:br>
            <a:r>
              <a:rPr lang="en-US" sz="2200" dirty="0"/>
              <a:t>* click on the links within the video for additional information</a:t>
            </a:r>
            <a:br>
              <a:rPr lang="en-US" sz="2200" dirty="0"/>
            </a:br>
            <a:br>
              <a:rPr lang="en-US" sz="2200" dirty="0"/>
            </a:br>
            <a:r>
              <a:rPr lang="en-US" sz="2200" dirty="0"/>
              <a:t>* download and print the Certificate of Completion located at the bottom of the last page at the end of this video</a:t>
            </a:r>
            <a:br>
              <a:rPr lang="en-US" sz="2200" dirty="0"/>
            </a:br>
            <a:br>
              <a:rPr lang="en-US" sz="2200" dirty="0"/>
            </a:br>
            <a:r>
              <a:rPr lang="en-US" sz="2200" dirty="0"/>
              <a:t>*A copy of the Pre-service Orientation Certificate of Completion must be submitted to Children’s Services Licensing with your Provisional License Application.</a:t>
            </a:r>
            <a:br>
              <a:rPr lang="en-US" sz="2200" dirty="0"/>
            </a:br>
            <a:br>
              <a:rPr lang="en-US" sz="2200" dirty="0"/>
            </a:br>
            <a:endParaRPr lang="en-US" sz="2200" dirty="0"/>
          </a:p>
        </p:txBody>
      </p:sp>
    </p:spTree>
    <p:extLst>
      <p:ext uri="{BB962C8B-B14F-4D97-AF65-F5344CB8AC3E}">
        <p14:creationId xmlns:p14="http://schemas.microsoft.com/office/powerpoint/2010/main" val="262689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sz="1800" dirty="0"/>
              <a:t>To access regulations click on the Family Child Care </a:t>
            </a:r>
            <a:r>
              <a:rPr lang="en-US" sz="1800" dirty="0">
                <a:hlinkClick r:id="rId5"/>
              </a:rPr>
              <a:t>Home I </a:t>
            </a:r>
            <a:r>
              <a:rPr lang="en-US" sz="1800" dirty="0"/>
              <a:t>or </a:t>
            </a:r>
            <a:r>
              <a:rPr lang="en-US" sz="1800" dirty="0">
                <a:hlinkClick r:id="rId6"/>
              </a:rPr>
              <a:t>Home II </a:t>
            </a:r>
            <a:r>
              <a:rPr lang="en-US" sz="1800" dirty="0"/>
              <a:t>link.</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Supervision of Children</a:t>
            </a:r>
          </a:p>
          <a:p>
            <a:pPr marL="342900" indent="-342900">
              <a:buFont typeface="Arial" panose="020B0604020202020204" pitchFamily="34" charset="0"/>
              <a:buChar char="•"/>
            </a:pPr>
            <a:r>
              <a:rPr lang="en-US" sz="2400" dirty="0"/>
              <a:t>Discipline</a:t>
            </a:r>
          </a:p>
          <a:p>
            <a:pPr marL="342900" indent="-342900">
              <a:buFont typeface="Arial" panose="020B0604020202020204" pitchFamily="34" charset="0"/>
              <a:buChar char="•"/>
            </a:pPr>
            <a:r>
              <a:rPr lang="en-US" sz="2400" dirty="0"/>
              <a:t>Prohibited Language, Materials, and Actions</a:t>
            </a:r>
          </a:p>
        </p:txBody>
      </p:sp>
      <p:sp>
        <p:nvSpPr>
          <p:cNvPr id="3" name="Title 2"/>
          <p:cNvSpPr>
            <a:spLocks noGrp="1"/>
          </p:cNvSpPr>
          <p:nvPr>
            <p:ph type="title"/>
          </p:nvPr>
        </p:nvSpPr>
        <p:spPr/>
        <p:txBody>
          <a:bodyPr/>
          <a:lstStyle/>
          <a:p>
            <a:pPr algn="ctr"/>
            <a:r>
              <a:rPr lang="en-US" dirty="0"/>
              <a:t>Standards of Operation and Care - continued</a:t>
            </a:r>
          </a:p>
        </p:txBody>
      </p:sp>
      <p:pic>
        <p:nvPicPr>
          <p:cNvPr id="4" name="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6872" y="5317447"/>
            <a:ext cx="1143000" cy="1143000"/>
          </a:xfrm>
          <a:prstGeom prst="rect">
            <a:avLst/>
          </a:prstGeom>
        </p:spPr>
      </p:pic>
    </p:spTree>
    <p:extLst>
      <p:ext uri="{BB962C8B-B14F-4D97-AF65-F5344CB8AC3E}">
        <p14:creationId xmlns:p14="http://schemas.microsoft.com/office/powerpoint/2010/main" val="92396189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sz="2400" b="1" dirty="0"/>
              <a:t>Mandatory Training for the Licensee &amp; Primary Provider!</a:t>
            </a:r>
            <a:endParaRPr lang="en-US" sz="800" dirty="0"/>
          </a:p>
          <a:p>
            <a:pPr algn="ctr"/>
            <a:r>
              <a:rPr lang="en-US" sz="2400" b="1" dirty="0"/>
              <a:t>Health &amp; Safety Training: Prepare to Care</a:t>
            </a:r>
            <a:endParaRPr lang="en-US" sz="2400" dirty="0"/>
          </a:p>
          <a:p>
            <a:pPr algn="ctr"/>
            <a:r>
              <a:rPr lang="en-US" i="1" dirty="0"/>
              <a:t>The following regulation topics will be addressed in the ‘Prepare to Care’ training.</a:t>
            </a:r>
          </a:p>
          <a:p>
            <a:pPr marL="342900" indent="-342900">
              <a:buFont typeface="Arial" panose="020B0604020202020204" pitchFamily="34" charset="0"/>
              <a:buChar char="•"/>
            </a:pPr>
            <a:r>
              <a:rPr lang="en-US" dirty="0"/>
              <a:t>Wading and Swimming Activities</a:t>
            </a:r>
          </a:p>
          <a:p>
            <a:pPr marL="342900" indent="-342900">
              <a:buFont typeface="Arial" panose="020B0604020202020204" pitchFamily="34" charset="0"/>
              <a:buChar char="•"/>
            </a:pPr>
            <a:r>
              <a:rPr lang="en-US" dirty="0"/>
              <a:t>Transportation</a:t>
            </a:r>
          </a:p>
          <a:p>
            <a:pPr marL="342900" indent="-342900">
              <a:buFont typeface="Arial" panose="020B0604020202020204" pitchFamily="34" charset="0"/>
              <a:buChar char="•"/>
            </a:pPr>
            <a:r>
              <a:rPr lang="en-US" dirty="0"/>
              <a:t>Medications</a:t>
            </a:r>
          </a:p>
          <a:p>
            <a:pPr marL="342900" indent="-342900">
              <a:buFont typeface="Arial" panose="020B0604020202020204" pitchFamily="34" charset="0"/>
              <a:buChar char="•"/>
            </a:pPr>
            <a:r>
              <a:rPr lang="en-US" dirty="0"/>
              <a:t>Emergency Preparedness</a:t>
            </a:r>
          </a:p>
          <a:p>
            <a:pPr marL="342900" indent="-342900">
              <a:buFont typeface="Arial" panose="020B0604020202020204" pitchFamily="34" charset="0"/>
              <a:buChar char="•"/>
            </a:pPr>
            <a:r>
              <a:rPr lang="en-US" dirty="0"/>
              <a:t>Environmental Services</a:t>
            </a:r>
          </a:p>
          <a:p>
            <a:pPr marL="342900" indent="-342900">
              <a:buFont typeface="Arial" panose="020B0604020202020204" pitchFamily="34" charset="0"/>
              <a:buChar char="•"/>
            </a:pPr>
            <a:r>
              <a:rPr lang="en-US" dirty="0"/>
              <a:t>Environmental Safety</a:t>
            </a:r>
          </a:p>
          <a:p>
            <a:pPr marL="1028700" lvl="1" indent="-342900">
              <a:buFont typeface="Arial" panose="020B0604020202020204" pitchFamily="34" charset="0"/>
              <a:buChar char="•"/>
            </a:pPr>
            <a:r>
              <a:rPr lang="en-US" sz="1800" b="1" dirty="0"/>
              <a:t>Animals/Pets - See family child care home regulations for details</a:t>
            </a:r>
          </a:p>
        </p:txBody>
      </p:sp>
      <p:sp>
        <p:nvSpPr>
          <p:cNvPr id="3" name="Title 2"/>
          <p:cNvSpPr>
            <a:spLocks noGrp="1"/>
          </p:cNvSpPr>
          <p:nvPr>
            <p:ph type="title"/>
          </p:nvPr>
        </p:nvSpPr>
        <p:spPr/>
        <p:txBody>
          <a:bodyPr/>
          <a:lstStyle/>
          <a:p>
            <a:pPr algn="ctr"/>
            <a:r>
              <a:rPr lang="en-US" dirty="0"/>
              <a:t>Standards of Operation and Care - continued</a:t>
            </a:r>
          </a:p>
        </p:txBody>
      </p:sp>
      <p:pic>
        <p:nvPicPr>
          <p:cNvPr id="4"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6151" y="5588000"/>
            <a:ext cx="1143000" cy="1143000"/>
          </a:xfrm>
          <a:prstGeom prst="rect">
            <a:avLst/>
          </a:prstGeom>
        </p:spPr>
      </p:pic>
    </p:spTree>
    <p:extLst>
      <p:ext uri="{BB962C8B-B14F-4D97-AF65-F5344CB8AC3E}">
        <p14:creationId xmlns:p14="http://schemas.microsoft.com/office/powerpoint/2010/main" val="92128160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sz="2400" b="1" dirty="0"/>
              <a:t>Certificates of completion to be submitted with the provisional application packet.</a:t>
            </a:r>
          </a:p>
          <a:p>
            <a:pPr algn="ctr"/>
            <a:endParaRPr lang="en-US" sz="1200" b="1" dirty="0"/>
          </a:p>
          <a:p>
            <a:pPr marL="342900" indent="-342900">
              <a:buFont typeface="Arial" panose="020B0604020202020204" pitchFamily="34" charset="0"/>
              <a:buChar char="•"/>
            </a:pPr>
            <a:r>
              <a:rPr lang="en-US" sz="2400" dirty="0"/>
              <a:t>Family Child Care Home Orientation: (this training)</a:t>
            </a:r>
          </a:p>
          <a:p>
            <a:pPr marL="1028700" lvl="1" indent="-342900">
              <a:buFont typeface="Arial" panose="020B0604020202020204" pitchFamily="34" charset="0"/>
              <a:buChar char="•"/>
            </a:pPr>
            <a:r>
              <a:rPr lang="en-US" sz="2000" dirty="0"/>
              <a:t>To be completed by Applicant/Licensee.                   </a:t>
            </a:r>
          </a:p>
          <a:p>
            <a:pPr marL="342900" indent="-342900">
              <a:buFont typeface="Arial" panose="020B0604020202020204" pitchFamily="34" charset="0"/>
              <a:buChar char="•"/>
            </a:pPr>
            <a:r>
              <a:rPr lang="en-US" sz="2400" dirty="0">
                <a:hlinkClick r:id="rId5"/>
              </a:rPr>
              <a:t>Health &amp; Safety Training: Prepare to Care</a:t>
            </a:r>
            <a:endParaRPr lang="en-US" sz="2400" dirty="0"/>
          </a:p>
          <a:p>
            <a:pPr marL="1028700" lvl="1" indent="-342900">
              <a:buFont typeface="Arial" panose="020B0604020202020204" pitchFamily="34" charset="0"/>
              <a:buChar char="•"/>
            </a:pPr>
            <a:r>
              <a:rPr lang="en-US" sz="2000" dirty="0"/>
              <a:t>To be completed by the Licensee and Primary Provider.</a:t>
            </a:r>
          </a:p>
          <a:p>
            <a:pPr marL="342900" indent="-342900">
              <a:buFont typeface="Arial" panose="020B0604020202020204" pitchFamily="34" charset="0"/>
              <a:buChar char="•"/>
            </a:pPr>
            <a:r>
              <a:rPr lang="en-US" sz="2400" u="sng" dirty="0">
                <a:solidFill>
                  <a:srgbClr val="036080"/>
                </a:solidFill>
                <a:hlinkClick r:id="rId6"/>
              </a:rPr>
              <a:t>Safe with You Training</a:t>
            </a:r>
            <a:r>
              <a:rPr lang="en-US" sz="2400" dirty="0">
                <a:hlinkClick r:id="rId6"/>
              </a:rPr>
              <a:t>: </a:t>
            </a:r>
            <a:r>
              <a:rPr lang="en-US" sz="2200" dirty="0">
                <a:hlinkClick r:id="rId6"/>
              </a:rPr>
              <a:t>Safe Sleep for Infants, Abusive Head Trauma, Power to Protect</a:t>
            </a:r>
            <a:endParaRPr lang="en-US" sz="2200" dirty="0"/>
          </a:p>
          <a:p>
            <a:pPr marL="1028700" lvl="1" indent="-342900">
              <a:buFont typeface="Arial" panose="020B0604020202020204" pitchFamily="34" charset="0"/>
              <a:buChar char="•"/>
            </a:pPr>
            <a:r>
              <a:rPr lang="en-US" sz="2000" dirty="0"/>
              <a:t>To be completed by the Licensee and Primary Provider.</a:t>
            </a:r>
          </a:p>
        </p:txBody>
      </p:sp>
      <p:sp>
        <p:nvSpPr>
          <p:cNvPr id="3" name="Title 2"/>
          <p:cNvSpPr>
            <a:spLocks noGrp="1"/>
          </p:cNvSpPr>
          <p:nvPr>
            <p:ph type="title"/>
          </p:nvPr>
        </p:nvSpPr>
        <p:spPr/>
        <p:txBody>
          <a:bodyPr/>
          <a:lstStyle/>
          <a:p>
            <a:pPr algn="ctr"/>
            <a:r>
              <a:rPr lang="en-US" dirty="0"/>
              <a:t>Orientation and Health &amp; Safety Training</a:t>
            </a:r>
          </a:p>
        </p:txBody>
      </p:sp>
      <p:pic>
        <p:nvPicPr>
          <p:cNvPr id="4" name="Picture 3"/>
          <p:cNvPicPr>
            <a:picLocks noChangeAspect="1"/>
          </p:cNvPicPr>
          <p:nvPr/>
        </p:nvPicPr>
        <p:blipFill>
          <a:blip r:embed="rId7"/>
          <a:stretch>
            <a:fillRect/>
          </a:stretch>
        </p:blipFill>
        <p:spPr>
          <a:xfrm>
            <a:off x="9808497" y="2086761"/>
            <a:ext cx="886762" cy="1099457"/>
          </a:xfrm>
          <a:prstGeom prst="rect">
            <a:avLst/>
          </a:prstGeom>
        </p:spPr>
      </p:pic>
      <p:pic>
        <p:nvPicPr>
          <p:cNvPr id="5"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373486" y="4871846"/>
            <a:ext cx="1143000" cy="1143000"/>
          </a:xfrm>
          <a:prstGeom prst="rect">
            <a:avLst/>
          </a:prstGeom>
        </p:spPr>
      </p:pic>
    </p:spTree>
    <p:extLst>
      <p:ext uri="{BB962C8B-B14F-4D97-AF65-F5344CB8AC3E}">
        <p14:creationId xmlns:p14="http://schemas.microsoft.com/office/powerpoint/2010/main" val="1792863792"/>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pPr algn="ctr"/>
            <a:r>
              <a:rPr lang="en-US" sz="2400" b="1" dirty="0"/>
              <a:t>There are several resources that can assist in meeting licensing requirements.  </a:t>
            </a:r>
          </a:p>
          <a:p>
            <a:pPr algn="ctr"/>
            <a:endParaRPr lang="en-US" dirty="0"/>
          </a:p>
          <a:p>
            <a:pPr algn="ctr"/>
            <a:r>
              <a:rPr lang="en-US" sz="2400" dirty="0"/>
              <a:t>Resources can be located on the </a:t>
            </a:r>
            <a:r>
              <a:rPr lang="en-US" sz="2400" dirty="0">
                <a:hlinkClick r:id="rId5"/>
              </a:rPr>
              <a:t>Child Care Licensing website on the Information &amp; Resources for Licensed Child Care/Preschool Providers.</a:t>
            </a:r>
            <a:endParaRPr lang="en-US" sz="2400" dirty="0"/>
          </a:p>
        </p:txBody>
      </p:sp>
      <p:sp>
        <p:nvSpPr>
          <p:cNvPr id="3" name="Title 2"/>
          <p:cNvSpPr>
            <a:spLocks noGrp="1"/>
          </p:cNvSpPr>
          <p:nvPr>
            <p:ph type="title"/>
          </p:nvPr>
        </p:nvSpPr>
        <p:spPr/>
        <p:txBody>
          <a:bodyPr/>
          <a:lstStyle/>
          <a:p>
            <a:pPr algn="ctr"/>
            <a:r>
              <a:rPr lang="en-US" dirty="0"/>
              <a:t>Resources</a:t>
            </a:r>
          </a:p>
        </p:txBody>
      </p:sp>
      <p:pic>
        <p:nvPicPr>
          <p:cNvPr id="4" name="Slide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flipH="1">
            <a:off x="399575" y="4775984"/>
            <a:ext cx="1132819" cy="1143000"/>
          </a:xfrm>
          <a:prstGeom prst="rect">
            <a:avLst/>
          </a:prstGeom>
        </p:spPr>
      </p:pic>
    </p:spTree>
    <p:extLst>
      <p:ext uri="{BB962C8B-B14F-4D97-AF65-F5344CB8AC3E}">
        <p14:creationId xmlns:p14="http://schemas.microsoft.com/office/powerpoint/2010/main" val="115739762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p:txBody>
          <a:bodyPr/>
          <a:lstStyle/>
          <a:p>
            <a:r>
              <a:rPr lang="en-US" sz="1800" dirty="0"/>
              <a:t>Program Manager II</a:t>
            </a:r>
          </a:p>
          <a:p>
            <a:r>
              <a:rPr lang="en-US" sz="1800" dirty="0"/>
              <a:t>Children’s Services Licensing</a:t>
            </a:r>
          </a:p>
          <a:p>
            <a:r>
              <a:rPr lang="en-US" sz="1800" dirty="0"/>
              <a:t>Division of Public Health</a:t>
            </a:r>
          </a:p>
          <a:p>
            <a:endParaRPr lang="en-US" dirty="0"/>
          </a:p>
        </p:txBody>
      </p:sp>
      <p:sp>
        <p:nvSpPr>
          <p:cNvPr id="5" name="Text Placeholder 4"/>
          <p:cNvSpPr>
            <a:spLocks noGrp="1"/>
          </p:cNvSpPr>
          <p:nvPr>
            <p:ph type="body" sz="quarter" idx="12"/>
          </p:nvPr>
        </p:nvSpPr>
        <p:spPr/>
        <p:txBody>
          <a:bodyPr/>
          <a:lstStyle/>
          <a:p>
            <a:r>
              <a:rPr lang="en-US" sz="2000" dirty="0"/>
              <a:t>Lindsy Braddock</a:t>
            </a:r>
          </a:p>
        </p:txBody>
      </p:sp>
      <p:sp>
        <p:nvSpPr>
          <p:cNvPr id="6" name="Text Placeholder 5"/>
          <p:cNvSpPr>
            <a:spLocks noGrp="1"/>
          </p:cNvSpPr>
          <p:nvPr>
            <p:ph type="body" sz="quarter" idx="13"/>
          </p:nvPr>
        </p:nvSpPr>
        <p:spPr/>
        <p:txBody>
          <a:bodyPr/>
          <a:lstStyle/>
          <a:p>
            <a:endParaRPr lang="en-US" dirty="0"/>
          </a:p>
          <a:p>
            <a:r>
              <a:rPr lang="en-US" sz="1600" dirty="0"/>
              <a:t>Visit the DHHS social media pages at the links below.</a:t>
            </a:r>
          </a:p>
        </p:txBody>
      </p:sp>
      <p:sp>
        <p:nvSpPr>
          <p:cNvPr id="8" name="Text Placeholder 7"/>
          <p:cNvSpPr>
            <a:spLocks noGrp="1"/>
          </p:cNvSpPr>
          <p:nvPr>
            <p:ph type="body" sz="quarter" idx="15"/>
          </p:nvPr>
        </p:nvSpPr>
        <p:spPr>
          <a:xfrm>
            <a:off x="838200" y="3839806"/>
            <a:ext cx="10478729" cy="1153511"/>
          </a:xfrm>
        </p:spPr>
        <p:txBody>
          <a:bodyPr>
            <a:normAutofit fontScale="70000" lnSpcReduction="20000"/>
          </a:bodyPr>
          <a:lstStyle/>
          <a:p>
            <a:r>
              <a:rPr lang="en-US" sz="2500" b="1" dirty="0">
                <a:solidFill>
                  <a:srgbClr val="0036C9"/>
                </a:solidFill>
              </a:rPr>
              <a:t>DHHS.ChildCareLicensing@nebraska.gov </a:t>
            </a:r>
          </a:p>
          <a:p>
            <a:r>
              <a:rPr lang="en-US" sz="2500" b="1" dirty="0">
                <a:solidFill>
                  <a:srgbClr val="0036C9"/>
                </a:solidFill>
              </a:rPr>
              <a:t>402-471-3121</a:t>
            </a:r>
          </a:p>
          <a:p>
            <a:br>
              <a:rPr lang="en-US" sz="2500" b="1" dirty="0">
                <a:solidFill>
                  <a:srgbClr val="0036C9"/>
                </a:solidFill>
                <a:hlinkClick r:id="rId5"/>
              </a:rPr>
            </a:br>
            <a:r>
              <a:rPr lang="en-US" sz="2500" b="1" dirty="0">
                <a:solidFill>
                  <a:srgbClr val="0036C9"/>
                </a:solidFill>
                <a:hlinkClick r:id="rId6"/>
              </a:rPr>
              <a:t>Download the certificate here</a:t>
            </a:r>
            <a:endParaRPr lang="en-US" sz="2500" b="1" dirty="0">
              <a:solidFill>
                <a:srgbClr val="0036C9"/>
              </a:solidFill>
            </a:endParaRPr>
          </a:p>
          <a:p>
            <a:endParaRPr lang="en-US" sz="2000" b="1" dirty="0"/>
          </a:p>
        </p:txBody>
      </p:sp>
      <p:pic>
        <p:nvPicPr>
          <p:cNvPr id="2" name="Slide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6049" y="3925229"/>
            <a:ext cx="1143000" cy="1193900"/>
          </a:xfrm>
          <a:prstGeom prst="rect">
            <a:avLst/>
          </a:prstGeom>
        </p:spPr>
      </p:pic>
    </p:spTree>
    <p:extLst>
      <p:ext uri="{BB962C8B-B14F-4D97-AF65-F5344CB8AC3E}">
        <p14:creationId xmlns:p14="http://schemas.microsoft.com/office/powerpoint/2010/main" val="76785109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65125"/>
            <a:ext cx="10515600" cy="4093664"/>
          </a:xfrm>
        </p:spPr>
        <p:txBody>
          <a:bodyPr>
            <a:normAutofit/>
          </a:bodyPr>
          <a:lstStyle/>
          <a:p>
            <a:r>
              <a:rPr lang="en-US" sz="2800" dirty="0"/>
              <a:t>DIVISION OF PUBLIC HEALTH </a:t>
            </a:r>
            <a:br>
              <a:rPr lang="en-US" sz="2800" dirty="0"/>
            </a:br>
            <a:r>
              <a:rPr lang="en-US" sz="2800" dirty="0"/>
              <a:t>CHILDREN’S SERVICES LICENSING</a:t>
            </a:r>
            <a:br>
              <a:rPr lang="en-US" sz="2800" dirty="0"/>
            </a:br>
            <a:br>
              <a:rPr lang="en-US" sz="2800" dirty="0"/>
            </a:br>
            <a:r>
              <a:rPr lang="en-US" sz="2800" dirty="0"/>
              <a:t>Title 391 NAC Chapters 1 and 2</a:t>
            </a:r>
            <a:br>
              <a:rPr lang="en-US" sz="2800" dirty="0"/>
            </a:br>
            <a:br>
              <a:rPr lang="en-US" sz="2800" dirty="0"/>
            </a:br>
            <a:r>
              <a:rPr lang="en-US" sz="2800" dirty="0"/>
              <a:t>FAMILY CHILD CARE HOME ORIENTATION</a:t>
            </a:r>
            <a:br>
              <a:rPr lang="en-US" sz="2800" dirty="0"/>
            </a:br>
            <a:endParaRPr lang="en-US" sz="2800" dirty="0"/>
          </a:p>
        </p:txBody>
      </p:sp>
      <p:pic>
        <p:nvPicPr>
          <p:cNvPr id="2" name="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1" y="5419493"/>
            <a:ext cx="1143000" cy="1126357"/>
          </a:xfrm>
          <a:prstGeom prst="rect">
            <a:avLst/>
          </a:prstGeom>
        </p:spPr>
      </p:pic>
    </p:spTree>
    <p:extLst>
      <p:ext uri="{BB962C8B-B14F-4D97-AF65-F5344CB8AC3E}">
        <p14:creationId xmlns:p14="http://schemas.microsoft.com/office/powerpoint/2010/main" val="3301197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8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en-US" sz="2800" b="1" dirty="0"/>
              <a:t>Welcome to Family Child Care Home Orientation.</a:t>
            </a:r>
          </a:p>
          <a:p>
            <a:r>
              <a:rPr lang="en-US" sz="2400" dirty="0"/>
              <a:t>This required pre-service orientation training is a review of the Family Child Care Home regulations.  </a:t>
            </a:r>
          </a:p>
          <a:p>
            <a:r>
              <a:rPr lang="en-US" sz="2400" dirty="0"/>
              <a:t>During this training you will be instructed on how to obtain a Family Child Care Home I or Family Child Care Home II license, as well as what is required of you, the applicant/licensee, and your program. </a:t>
            </a:r>
          </a:p>
          <a:p>
            <a:r>
              <a:rPr lang="en-US" sz="2400" dirty="0"/>
              <a:t>At the end of this training you, the applicant/licensee, will be able to print the Certificate of Completion for Orientation Training which is required to be submitted with the provisional application packet. </a:t>
            </a:r>
          </a:p>
          <a:p>
            <a:endParaRPr lang="en-US" sz="2400" dirty="0"/>
          </a:p>
          <a:p>
            <a:endParaRPr lang="en-US" sz="2400" dirty="0"/>
          </a:p>
        </p:txBody>
      </p:sp>
      <p:sp>
        <p:nvSpPr>
          <p:cNvPr id="3" name="Title 2"/>
          <p:cNvSpPr>
            <a:spLocks noGrp="1"/>
          </p:cNvSpPr>
          <p:nvPr>
            <p:ph type="title"/>
          </p:nvPr>
        </p:nvSpPr>
        <p:spPr/>
        <p:txBody>
          <a:bodyPr/>
          <a:lstStyle/>
          <a:p>
            <a:pPr algn="ctr"/>
            <a:r>
              <a:rPr lang="en-US" sz="3200" dirty="0"/>
              <a:t>Pre-Service Orientation for Family Child Care Homes</a:t>
            </a:r>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8452" y="5263034"/>
            <a:ext cx="1143000" cy="1143000"/>
          </a:xfrm>
          <a:prstGeom prst="rect">
            <a:avLst/>
          </a:prstGeom>
        </p:spPr>
      </p:pic>
    </p:spTree>
    <p:extLst>
      <p:ext uri="{BB962C8B-B14F-4D97-AF65-F5344CB8AC3E}">
        <p14:creationId xmlns:p14="http://schemas.microsoft.com/office/powerpoint/2010/main" val="16349327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3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Differences: Family Child Care Home I &amp; II</a:t>
            </a:r>
          </a:p>
        </p:txBody>
      </p:sp>
      <p:graphicFrame>
        <p:nvGraphicFramePr>
          <p:cNvPr id="4" name="Table 3"/>
          <p:cNvGraphicFramePr>
            <a:graphicFrameLocks noGrp="1"/>
          </p:cNvGraphicFramePr>
          <p:nvPr>
            <p:extLst>
              <p:ext uri="{D42A27DB-BD31-4B8C-83A1-F6EECF244321}">
                <p14:modId xmlns:p14="http://schemas.microsoft.com/office/powerpoint/2010/main" val="3091175258"/>
              </p:ext>
            </p:extLst>
          </p:nvPr>
        </p:nvGraphicFramePr>
        <p:xfrm>
          <a:off x="373486" y="1134532"/>
          <a:ext cx="11552349" cy="3627120"/>
        </p:xfrm>
        <a:graphic>
          <a:graphicData uri="http://schemas.openxmlformats.org/drawingml/2006/table">
            <a:tbl>
              <a:tblPr firstRow="1" bandRow="1">
                <a:tableStyleId>{5C22544A-7EE6-4342-B048-85BDC9FD1C3A}</a:tableStyleId>
              </a:tblPr>
              <a:tblGrid>
                <a:gridCol w="4968981">
                  <a:extLst>
                    <a:ext uri="{9D8B030D-6E8A-4147-A177-3AD203B41FA5}">
                      <a16:colId xmlns:a16="http://schemas.microsoft.com/office/drawing/2014/main" val="20000"/>
                    </a:ext>
                  </a:extLst>
                </a:gridCol>
                <a:gridCol w="1540933">
                  <a:extLst>
                    <a:ext uri="{9D8B030D-6E8A-4147-A177-3AD203B41FA5}">
                      <a16:colId xmlns:a16="http://schemas.microsoft.com/office/drawing/2014/main" val="20001"/>
                    </a:ext>
                  </a:extLst>
                </a:gridCol>
                <a:gridCol w="5042435">
                  <a:extLst>
                    <a:ext uri="{9D8B030D-6E8A-4147-A177-3AD203B41FA5}">
                      <a16:colId xmlns:a16="http://schemas.microsoft.com/office/drawing/2014/main" val="20002"/>
                    </a:ext>
                  </a:extLst>
                </a:gridCol>
              </a:tblGrid>
              <a:tr h="3568097">
                <a:tc>
                  <a:txBody>
                    <a:bodyP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FAMILY</a:t>
                      </a:r>
                      <a:r>
                        <a:rPr lang="en-US" sz="1600" baseline="0" dirty="0">
                          <a:solidFill>
                            <a:schemeClr val="tx1"/>
                          </a:solidFill>
                          <a:latin typeface="Roboto" panose="02000000000000000000" pitchFamily="2" charset="0"/>
                          <a:ea typeface="Roboto" panose="02000000000000000000" pitchFamily="2" charset="0"/>
                          <a:cs typeface="Roboto" panose="02000000000000000000" pitchFamily="2" charset="0"/>
                        </a:rPr>
                        <a:t> CHILD CARE HOME I (FCCH I)</a:t>
                      </a:r>
                    </a:p>
                    <a:p>
                      <a:pPr marL="342900" indent="-342900">
                        <a:buFont typeface="+mj-lt"/>
                        <a:buAutoNum type="arabicPeriod"/>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Must be located in the applicant/licensee’s home where they live.</a:t>
                      </a:r>
                    </a:p>
                    <a:p>
                      <a:pPr marL="342900" indent="-342900">
                        <a:buFont typeface="+mj-lt"/>
                        <a:buAutoNum type="arabicPeriod"/>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Applicant must be the primary provider. May hire staff, volunteers but ratio and capacity will not change.</a:t>
                      </a:r>
                    </a:p>
                    <a:p>
                      <a:pPr marL="342900" indent="-342900">
                        <a:buFont typeface="+mj-lt"/>
                        <a:buAutoNum type="arabicPeriod"/>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May be licensed for up to 10 children at one time depending upon total square footage of licensed indoor activity space &amp; outdoor play area, as well as zoning approval in cities where required.</a:t>
                      </a:r>
                    </a:p>
                    <a:p>
                      <a:pPr marL="342900" indent="-342900">
                        <a:buFont typeface="+mj-lt"/>
                        <a:buAutoNum type="arabicPeriod"/>
                      </a:pPr>
                      <a:r>
                        <a:rPr lang="en-US" sz="1200" b="1" baseline="0" dirty="0">
                          <a:solidFill>
                            <a:schemeClr val="tx1"/>
                          </a:solidFill>
                          <a:latin typeface="Roboto" panose="02000000000000000000" pitchFamily="2" charset="0"/>
                          <a:ea typeface="Roboto" panose="02000000000000000000" pitchFamily="2" charset="0"/>
                          <a:cs typeface="Roboto" panose="02000000000000000000" pitchFamily="2" charset="0"/>
                        </a:rPr>
                        <a:t>Primary provider</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 May care for up to 2 infants with a total of 10 children,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however, the 9</a:t>
                      </a:r>
                      <a:r>
                        <a:rPr lang="en-US" sz="1200" b="0" baseline="30000" dirty="0">
                          <a:solidFill>
                            <a:schemeClr val="tx1"/>
                          </a:solidFill>
                          <a:latin typeface="Roboto" panose="02000000000000000000" pitchFamily="2" charset="0"/>
                          <a:ea typeface="Roboto" panose="02000000000000000000" pitchFamily="2" charset="0"/>
                          <a:cs typeface="Roboto" panose="02000000000000000000" pitchFamily="2" charset="0"/>
                        </a:rPr>
                        <a:t>th</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&amp; 10</a:t>
                      </a:r>
                      <a:r>
                        <a:rPr lang="en-US" sz="1200" b="0" baseline="30000" dirty="0">
                          <a:solidFill>
                            <a:schemeClr val="tx1"/>
                          </a:solidFill>
                          <a:latin typeface="Roboto" panose="02000000000000000000" pitchFamily="2" charset="0"/>
                          <a:ea typeface="Roboto" panose="02000000000000000000" pitchFamily="2" charset="0"/>
                          <a:cs typeface="Roboto" panose="02000000000000000000" pitchFamily="2" charset="0"/>
                        </a:rPr>
                        <a:t>th</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child must be school age.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b) May care for up to 3  infants with a total of 8 children, one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infant must be 12 months or older.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a:buFont typeface="Arial" panose="020B0604020202020204" pitchFamily="34" charset="0"/>
                        <a:buNone/>
                      </a:pPr>
                      <a:r>
                        <a:rPr lang="en-US" sz="1400" baseline="0" dirty="0">
                          <a:solidFill>
                            <a:schemeClr val="tx1"/>
                          </a:solidFill>
                          <a:latin typeface="Roboto" panose="02000000000000000000" pitchFamily="2" charset="0"/>
                          <a:ea typeface="Roboto" panose="02000000000000000000" pitchFamily="2" charset="0"/>
                          <a:cs typeface="Roboto" panose="02000000000000000000" pitchFamily="2" charset="0"/>
                        </a:rPr>
                        <a:t>DIFFERENCES IN</a:t>
                      </a:r>
                      <a:endParaRPr lang="en-US" sz="14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228600" indent="-228600" algn="l">
                        <a:buFont typeface="+mj-lt"/>
                        <a:buAutoNum type="arabicPeriod"/>
                      </a:pPr>
                      <a:r>
                        <a:rPr lang="en-US" sz="1200" b="0" dirty="0">
                          <a:solidFill>
                            <a:schemeClr val="tx1"/>
                          </a:solidFill>
                          <a:latin typeface="Roboto" panose="02000000000000000000" pitchFamily="2" charset="0"/>
                          <a:ea typeface="Roboto" panose="02000000000000000000" pitchFamily="2" charset="0"/>
                          <a:cs typeface="Roboto" panose="02000000000000000000" pitchFamily="2" charset="0"/>
                        </a:rPr>
                        <a:t>LOCATION</a:t>
                      </a:r>
                    </a:p>
                    <a:p>
                      <a:pPr marL="228600" indent="-228600" algn="l">
                        <a:buFont typeface="+mj-lt"/>
                        <a:buAutoNum type="arabicPeriod"/>
                      </a:pPr>
                      <a:r>
                        <a:rPr lang="en-US" sz="1200" b="0" dirty="0">
                          <a:solidFill>
                            <a:schemeClr val="tx1"/>
                          </a:solidFill>
                          <a:latin typeface="Roboto" panose="02000000000000000000" pitchFamily="2" charset="0"/>
                          <a:ea typeface="Roboto" panose="02000000000000000000" pitchFamily="2" charset="0"/>
                          <a:cs typeface="Roboto" panose="02000000000000000000" pitchFamily="2" charset="0"/>
                        </a:rPr>
                        <a:t>STAFF</a:t>
                      </a:r>
                    </a:p>
                    <a:p>
                      <a:pPr marL="228600" indent="-228600" algn="l">
                        <a:buFont typeface="+mj-lt"/>
                        <a:buAutoNum type="arabicPeriod"/>
                      </a:pPr>
                      <a:r>
                        <a:rPr lang="en-US" sz="1200" b="0" dirty="0">
                          <a:solidFill>
                            <a:schemeClr val="tx1"/>
                          </a:solidFill>
                          <a:latin typeface="Roboto" panose="02000000000000000000" pitchFamily="2" charset="0"/>
                          <a:ea typeface="Roboto" panose="02000000000000000000" pitchFamily="2" charset="0"/>
                          <a:cs typeface="Roboto" panose="02000000000000000000" pitchFamily="2" charset="0"/>
                        </a:rPr>
                        <a:t>CAPACITY</a:t>
                      </a:r>
                    </a:p>
                    <a:p>
                      <a:pPr marL="228600" indent="-228600" algn="l">
                        <a:buFont typeface="+mj-lt"/>
                        <a:buAutoNum type="arabicPeriod"/>
                      </a:pPr>
                      <a:r>
                        <a:rPr lang="en-US" sz="1200" b="0" dirty="0">
                          <a:solidFill>
                            <a:schemeClr val="tx1"/>
                          </a:solidFill>
                          <a:latin typeface="Roboto" panose="02000000000000000000" pitchFamily="2" charset="0"/>
                          <a:ea typeface="Roboto" panose="02000000000000000000" pitchFamily="2" charset="0"/>
                          <a:cs typeface="Roboto" panose="02000000000000000000" pitchFamily="2" charset="0"/>
                        </a:rPr>
                        <a:t>RATIOS</a:t>
                      </a:r>
                      <a:endParaRPr lang="en-US" sz="1200" dirty="0">
                        <a:solidFill>
                          <a:schemeClr val="tx1"/>
                        </a:solidFill>
                        <a:latin typeface="Roboto" panose="02000000000000000000" pitchFamily="2" charset="0"/>
                        <a:ea typeface="Roboto" panose="02000000000000000000" pitchFamily="2"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latin typeface="Roboto" panose="02000000000000000000" pitchFamily="2" charset="0"/>
                          <a:ea typeface="Roboto" panose="02000000000000000000" pitchFamily="2" charset="0"/>
                          <a:cs typeface="Roboto" panose="02000000000000000000" pitchFamily="2" charset="0"/>
                        </a:rPr>
                        <a:t>FAMILY CHILD CARE HOME</a:t>
                      </a:r>
                      <a:r>
                        <a:rPr lang="en-US" sz="1600" baseline="0" dirty="0">
                          <a:solidFill>
                            <a:schemeClr val="tx1"/>
                          </a:solidFill>
                          <a:latin typeface="Roboto" panose="02000000000000000000" pitchFamily="2" charset="0"/>
                          <a:ea typeface="Roboto" panose="02000000000000000000" pitchFamily="2" charset="0"/>
                          <a:cs typeface="Roboto" panose="02000000000000000000" pitchFamily="2" charset="0"/>
                        </a:rPr>
                        <a:t> II (FCCH II)</a:t>
                      </a:r>
                    </a:p>
                    <a:p>
                      <a:pPr marL="342900" indent="-342900">
                        <a:buFont typeface="+mj-lt"/>
                        <a:buAutoNum type="arabicPeriod"/>
                      </a:pPr>
                      <a:r>
                        <a:rPr lang="en-US" sz="1200" b="0" dirty="0">
                          <a:solidFill>
                            <a:schemeClr val="tx1"/>
                          </a:solidFill>
                          <a:latin typeface="Roboto" panose="02000000000000000000" pitchFamily="2" charset="0"/>
                          <a:ea typeface="Roboto" panose="02000000000000000000" pitchFamily="2" charset="0"/>
                          <a:cs typeface="Roboto" panose="02000000000000000000" pitchFamily="2" charset="0"/>
                        </a:rPr>
                        <a:t>May</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be in the applicant/licensee’s home where they live or other location.  Note: if the other location is in a residential dwelling the city may require the applicant live at the location of the FCCH II.</a:t>
                      </a:r>
                    </a:p>
                    <a:p>
                      <a:pPr marL="342900" indent="-342900">
                        <a:buFont typeface="+mj-lt"/>
                        <a:buAutoNum type="arabicPeriod"/>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Applicant may be the primary provider or hire a primary.  A second staff may be required to maintain ratios &amp; capacity.</a:t>
                      </a:r>
                    </a:p>
                    <a:p>
                      <a:pPr marL="342900" indent="-342900">
                        <a:buFont typeface="+mj-lt"/>
                        <a:buAutoNum type="arabicPeriod"/>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May be licensed for up to 12 children at one time depending upon zoning approval and total square footage of licensed indoor activity space &amp; outdoor play area.</a:t>
                      </a:r>
                    </a:p>
                    <a:p>
                      <a:pPr marL="342900" indent="-342900">
                        <a:buFont typeface="+mj-lt"/>
                        <a:buAutoNum type="arabicPeriod"/>
                      </a:pPr>
                      <a:r>
                        <a:rPr lang="en-US" sz="1200" b="1" baseline="0" dirty="0">
                          <a:solidFill>
                            <a:schemeClr val="tx1"/>
                          </a:solidFill>
                          <a:latin typeface="Roboto" panose="02000000000000000000" pitchFamily="2" charset="0"/>
                          <a:ea typeface="Roboto" panose="02000000000000000000" pitchFamily="2" charset="0"/>
                          <a:cs typeface="Roboto" panose="02000000000000000000" pitchFamily="2" charset="0"/>
                        </a:rPr>
                        <a:t>Primary provider: </a:t>
                      </a:r>
                      <a:endPar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 May care for up to 2 infants with a total of 10 children, 9</a:t>
                      </a:r>
                      <a:r>
                        <a:rPr lang="en-US" sz="1200" b="0" baseline="30000" dirty="0">
                          <a:solidFill>
                            <a:schemeClr val="tx1"/>
                          </a:solidFill>
                          <a:latin typeface="Roboto" panose="02000000000000000000" pitchFamily="2" charset="0"/>
                          <a:ea typeface="Roboto" panose="02000000000000000000" pitchFamily="2" charset="0"/>
                          <a:cs typeface="Roboto" panose="02000000000000000000" pitchFamily="2" charset="0"/>
                        </a:rPr>
                        <a:t>th</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&amp; 10</a:t>
                      </a:r>
                      <a:r>
                        <a:rPr lang="en-US" sz="1200" b="0" baseline="30000" dirty="0">
                          <a:solidFill>
                            <a:schemeClr val="tx1"/>
                          </a:solidFill>
                          <a:latin typeface="Roboto" panose="02000000000000000000" pitchFamily="2" charset="0"/>
                          <a:ea typeface="Roboto" panose="02000000000000000000" pitchFamily="2" charset="0"/>
                          <a:cs typeface="Roboto" panose="02000000000000000000" pitchFamily="2" charset="0"/>
                        </a:rPr>
                        <a:t>th</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child must be school age.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b) May care for up to 3 infants with a total of 8 children, one infant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must be 12 months or older. </a:t>
                      </a:r>
                    </a:p>
                    <a:p>
                      <a:pPr marL="0" indent="0">
                        <a:buFont typeface="+mj-lt"/>
                        <a:buNone/>
                      </a:pPr>
                      <a:r>
                        <a:rPr lang="en-US" sz="1200" b="1" baseline="0" dirty="0">
                          <a:solidFill>
                            <a:schemeClr val="tx1"/>
                          </a:solidFill>
                          <a:latin typeface="Roboto" panose="02000000000000000000" pitchFamily="2" charset="0"/>
                          <a:ea typeface="Roboto" panose="02000000000000000000" pitchFamily="2" charset="0"/>
                          <a:cs typeface="Roboto" panose="02000000000000000000" pitchFamily="2" charset="0"/>
                        </a:rPr>
                        <a:t>         Primary provider with staff: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c) May care for up to 12 children, if approved by zoning and child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care licensing.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d) May care for up to 6 infants, every 3</a:t>
                      </a:r>
                      <a:r>
                        <a:rPr lang="en-US" sz="1200" b="0" baseline="30000" dirty="0">
                          <a:solidFill>
                            <a:schemeClr val="tx1"/>
                          </a:solidFill>
                          <a:latin typeface="Roboto" panose="02000000000000000000" pitchFamily="2" charset="0"/>
                          <a:ea typeface="Roboto" panose="02000000000000000000" pitchFamily="2" charset="0"/>
                          <a:cs typeface="Roboto" panose="02000000000000000000" pitchFamily="2" charset="0"/>
                        </a:rPr>
                        <a:t>rd</a:t>
                      </a: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infant must be 12 months </a:t>
                      </a:r>
                    </a:p>
                    <a:p>
                      <a:pPr marL="0" indent="0">
                        <a:buFont typeface="+mj-lt"/>
                        <a:buNone/>
                      </a:pPr>
                      <a:r>
                        <a:rPr lang="en-US" sz="1200" b="0" baseline="0" dirty="0">
                          <a:solidFill>
                            <a:schemeClr val="tx1"/>
                          </a:solidFill>
                          <a:latin typeface="Roboto" panose="02000000000000000000" pitchFamily="2" charset="0"/>
                          <a:ea typeface="Roboto" panose="02000000000000000000" pitchFamily="2" charset="0"/>
                          <a:cs typeface="Roboto" panose="02000000000000000000" pitchFamily="2" charset="0"/>
                        </a:rPr>
                        <a:t>              or older.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2" name="Rectangle 1"/>
          <p:cNvSpPr/>
          <p:nvPr/>
        </p:nvSpPr>
        <p:spPr>
          <a:xfrm>
            <a:off x="373486" y="4709026"/>
            <a:ext cx="8795657" cy="861774"/>
          </a:xfrm>
          <a:prstGeom prst="rect">
            <a:avLst/>
          </a:prstGeom>
        </p:spPr>
        <p:txBody>
          <a:bodyPr wrap="square">
            <a:spAutoFit/>
          </a:bodyPr>
          <a:lstStyle/>
          <a:p>
            <a:endParaRPr lang="en-US" b="1" dirty="0">
              <a:solidFill>
                <a:srgbClr val="FF0000"/>
              </a:solidFill>
              <a:latin typeface="Roboto" panose="02000000000000000000" pitchFamily="2" charset="0"/>
              <a:ea typeface="Roboto" panose="02000000000000000000" pitchFamily="2" charset="0"/>
              <a:cs typeface="Roboto" panose="02000000000000000000" pitchFamily="2" charset="0"/>
            </a:endParaRPr>
          </a:p>
          <a:p>
            <a:pPr lvl="0">
              <a:defRPr/>
            </a:pPr>
            <a:r>
              <a:rPr lang="en-US" sz="1600" b="1" dirty="0">
                <a:latin typeface="Roboto" panose="02000000000000000000" pitchFamily="2" charset="0"/>
                <a:ea typeface="Roboto" panose="02000000000000000000" pitchFamily="2" charset="0"/>
                <a:cs typeface="Roboto" panose="02000000000000000000" pitchFamily="2" charset="0"/>
              </a:rPr>
              <a:t>Note: Provider’s own children count in ratio up to 8 years of age.</a:t>
            </a:r>
          </a:p>
          <a:p>
            <a:pPr lvl="0">
              <a:defRPr/>
            </a:pPr>
            <a:r>
              <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hlinkClick r:id="rId5"/>
              </a:rPr>
              <a:t>See FCCH regulations and ratio chart on the Child Care Licensing Home page.</a:t>
            </a:r>
            <a:endParaRPr lang="en-US" sz="1600" b="1" dirty="0">
              <a:solidFill>
                <a:srgbClr val="FF0000"/>
              </a:solidFill>
              <a:latin typeface="Roboto" panose="02000000000000000000" pitchFamily="2" charset="0"/>
              <a:ea typeface="Roboto" panose="02000000000000000000" pitchFamily="2" charset="0"/>
              <a:cs typeface="Roboto" panose="02000000000000000000" pitchFamily="2" charset="0"/>
            </a:endParaRPr>
          </a:p>
        </p:txBody>
      </p:sp>
      <p:pic>
        <p:nvPicPr>
          <p:cNvPr id="5"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525" y="5595283"/>
            <a:ext cx="1143000" cy="1143000"/>
          </a:xfrm>
          <a:prstGeom prst="rect">
            <a:avLst/>
          </a:prstGeom>
        </p:spPr>
      </p:pic>
    </p:spTree>
    <p:extLst>
      <p:ext uri="{BB962C8B-B14F-4D97-AF65-F5344CB8AC3E}">
        <p14:creationId xmlns:p14="http://schemas.microsoft.com/office/powerpoint/2010/main" val="63035656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36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2400" b="1" dirty="0"/>
              <a:t>Prior to applying for a provisional license ZONING APPROVAL </a:t>
            </a:r>
            <a:r>
              <a:rPr lang="en-US" sz="2400" b="1" u="sng" dirty="0"/>
              <a:t>may</a:t>
            </a:r>
            <a:r>
              <a:rPr lang="en-US" sz="2400" b="1" dirty="0"/>
              <a:t> be required.</a:t>
            </a:r>
          </a:p>
          <a:p>
            <a:pPr marL="342900" indent="-342900">
              <a:buFont typeface="Arial" panose="020B0604020202020204" pitchFamily="34" charset="0"/>
              <a:buChar char="•"/>
            </a:pPr>
            <a:r>
              <a:rPr lang="en-US" b="1" dirty="0"/>
              <a:t>Family Child Care Home I (FCCH I): </a:t>
            </a:r>
            <a:r>
              <a:rPr lang="en-US" dirty="0"/>
              <a:t>must be submitted ONLY if located in cities that have zoning ordinances for FCCH I’s.  </a:t>
            </a:r>
            <a:r>
              <a:rPr lang="en-US" dirty="0">
                <a:hlinkClick r:id="rId5"/>
              </a:rPr>
              <a:t>Review the Licensing Process Overview for more information.</a:t>
            </a:r>
            <a:endParaRPr lang="en-US" dirty="0"/>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b="1" dirty="0"/>
              <a:t>Family Child Care Home II (FCCH II): </a:t>
            </a:r>
            <a:r>
              <a:rPr lang="en-US" dirty="0"/>
              <a:t>all FCCH II’s are required to submit zoning approval.</a:t>
            </a:r>
          </a:p>
          <a:p>
            <a:pPr indent="-228600">
              <a:spcBef>
                <a:spcPts val="0"/>
              </a:spcBef>
            </a:pPr>
            <a:r>
              <a:rPr lang="en-US" dirty="0"/>
              <a:t>         If the </a:t>
            </a:r>
            <a:r>
              <a:rPr lang="en-US" b="1" dirty="0"/>
              <a:t>FCCH II </a:t>
            </a:r>
            <a:r>
              <a:rPr lang="en-US" dirty="0"/>
              <a:t>is located on the premises of an accredited, approved school, the applicant will </a:t>
            </a:r>
          </a:p>
          <a:p>
            <a:pPr indent="-228600">
              <a:spcBef>
                <a:spcPts val="0"/>
              </a:spcBef>
            </a:pPr>
            <a:r>
              <a:rPr lang="en-US" dirty="0"/>
              <a:t>         not be required to submit zoning approval. Submit a statement identifying this exemption.  </a:t>
            </a:r>
          </a:p>
          <a:p>
            <a:pPr indent="-228600">
              <a:spcBef>
                <a:spcPts val="0"/>
              </a:spcBef>
            </a:pPr>
            <a:endParaRPr lang="en-US" sz="800" dirty="0"/>
          </a:p>
          <a:p>
            <a:pPr marL="342900" indent="-342900">
              <a:buFont typeface="Arial" panose="020B0604020202020204" pitchFamily="34" charset="0"/>
              <a:buChar char="•"/>
            </a:pPr>
            <a:r>
              <a:rPr lang="en-US" b="1" dirty="0"/>
              <a:t>Z</a:t>
            </a:r>
            <a:r>
              <a:rPr lang="en-US" sz="2000" b="1" dirty="0"/>
              <a:t>oning approval is obtained through the relevant jurisdiction of the FCCH location.  </a:t>
            </a:r>
          </a:p>
          <a:p>
            <a:pPr lvl="2">
              <a:buFont typeface="Arial" panose="020B0604020202020204" pitchFamily="34" charset="0"/>
              <a:buChar char="•"/>
            </a:pPr>
            <a:r>
              <a:rPr lang="en-US" dirty="0"/>
              <a:t>Certificate of Occupancy or </a:t>
            </a:r>
          </a:p>
          <a:p>
            <a:pPr lvl="2">
              <a:buFont typeface="Arial" panose="020B0604020202020204" pitchFamily="34" charset="0"/>
              <a:buChar char="•"/>
            </a:pPr>
            <a:r>
              <a:rPr lang="en-US" dirty="0"/>
              <a:t>Letter of Approval or other applicable document</a:t>
            </a:r>
          </a:p>
        </p:txBody>
      </p:sp>
      <p:sp>
        <p:nvSpPr>
          <p:cNvPr id="2" name="Title 1"/>
          <p:cNvSpPr>
            <a:spLocks noGrp="1"/>
          </p:cNvSpPr>
          <p:nvPr>
            <p:ph type="title"/>
          </p:nvPr>
        </p:nvSpPr>
        <p:spPr/>
        <p:txBody>
          <a:bodyPr/>
          <a:lstStyle/>
          <a:p>
            <a:pPr algn="ctr"/>
            <a:r>
              <a:rPr lang="en-US" dirty="0"/>
              <a:t>Prior to Provisional Application Submission</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70412" y="4514198"/>
            <a:ext cx="1213441" cy="1209649"/>
          </a:xfrm>
          <a:prstGeom prst="rect">
            <a:avLst/>
          </a:prstGeom>
        </p:spPr>
      </p:pic>
      <p:pic>
        <p:nvPicPr>
          <p:cNvPr id="5"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4931" y="5723847"/>
            <a:ext cx="1143000" cy="1143000"/>
          </a:xfrm>
          <a:prstGeom prst="rect">
            <a:avLst/>
          </a:prstGeom>
        </p:spPr>
      </p:pic>
    </p:spTree>
    <p:extLst>
      <p:ext uri="{BB962C8B-B14F-4D97-AF65-F5344CB8AC3E}">
        <p14:creationId xmlns:p14="http://schemas.microsoft.com/office/powerpoint/2010/main" val="25456108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10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6" y="1197394"/>
            <a:ext cx="11470171" cy="4561150"/>
          </a:xfrm>
        </p:spPr>
        <p:txBody>
          <a:bodyPr/>
          <a:lstStyle/>
          <a:p>
            <a:r>
              <a:rPr lang="en-US" sz="2400" b="1" dirty="0"/>
              <a:t>Provisional Application and Documents: </a:t>
            </a:r>
          </a:p>
          <a:p>
            <a:pPr marL="342900" indent="-342900">
              <a:buFont typeface="Arial" panose="020B0604020202020204" pitchFamily="34" charset="0"/>
              <a:buChar char="•"/>
            </a:pPr>
            <a:r>
              <a:rPr lang="en-US" dirty="0"/>
              <a:t>Go to the </a:t>
            </a:r>
            <a:r>
              <a:rPr lang="en-US" dirty="0">
                <a:hlinkClick r:id="rId5"/>
              </a:rPr>
              <a:t>DHHS Child Care Licensing home page </a:t>
            </a:r>
            <a:endParaRPr lang="en-US" dirty="0"/>
          </a:p>
          <a:p>
            <a:r>
              <a:rPr lang="en-US" sz="2000" dirty="0"/>
              <a:t>      -Locate and click on “How to Apply for a Child Care or Preschool License”.</a:t>
            </a:r>
          </a:p>
          <a:p>
            <a:pPr marL="1028700" lvl="1" indent="-342900">
              <a:buFont typeface="Arial" panose="020B0604020202020204" pitchFamily="34" charset="0"/>
              <a:buChar char="•"/>
            </a:pPr>
            <a:r>
              <a:rPr lang="en-US" sz="2000" dirty="0"/>
              <a:t>Select </a:t>
            </a:r>
            <a:r>
              <a:rPr lang="en-US" sz="2000" b="1" dirty="0"/>
              <a:t>Step 1 </a:t>
            </a:r>
            <a:r>
              <a:rPr lang="en-US" sz="2000" dirty="0"/>
              <a:t>and locate the license type for which applying.  You will see the following: </a:t>
            </a:r>
          </a:p>
          <a:p>
            <a:pPr marL="1485900" lvl="2" indent="-342900">
              <a:buFont typeface="Arial" panose="020B0604020202020204" pitchFamily="34" charset="0"/>
              <a:buChar char="•"/>
            </a:pPr>
            <a:r>
              <a:rPr lang="en-US" b="1" dirty="0"/>
              <a:t>Liability Insurance Memo: </a:t>
            </a:r>
            <a:r>
              <a:rPr lang="en-US" dirty="0"/>
              <a:t>required prior to license issuance.</a:t>
            </a:r>
            <a:endParaRPr lang="en-US" b="1" dirty="0"/>
          </a:p>
          <a:p>
            <a:pPr marL="1485900" lvl="2" indent="-342900">
              <a:buFont typeface="Arial" panose="020B0604020202020204" pitchFamily="34" charset="0"/>
              <a:buChar char="•"/>
            </a:pPr>
            <a:r>
              <a:rPr lang="en-US" b="1" dirty="0"/>
              <a:t>Regulations: </a:t>
            </a:r>
            <a:r>
              <a:rPr lang="en-US" dirty="0"/>
              <a:t>the applicant and staff are required to read and understand the regulations</a:t>
            </a:r>
          </a:p>
          <a:p>
            <a:pPr marL="1485900" lvl="2" indent="-342900">
              <a:buFont typeface="Arial" panose="020B0604020202020204" pitchFamily="34" charset="0"/>
              <a:buChar char="•"/>
            </a:pPr>
            <a:r>
              <a:rPr lang="en-US" b="1" dirty="0"/>
              <a:t>Licensing Process Overview: </a:t>
            </a:r>
            <a:r>
              <a:rPr lang="en-US" dirty="0"/>
              <a:t>print and review this document</a:t>
            </a:r>
          </a:p>
          <a:p>
            <a:pPr marL="1028700" lvl="1" indent="-342900">
              <a:buFont typeface="Arial" panose="020B0604020202020204" pitchFamily="34" charset="0"/>
              <a:buChar char="•"/>
            </a:pPr>
            <a:r>
              <a:rPr lang="en-US" sz="2000" dirty="0"/>
              <a:t>Review </a:t>
            </a:r>
            <a:r>
              <a:rPr lang="en-US" sz="2000" b="1" dirty="0"/>
              <a:t>Steps 2, 3, and 4</a:t>
            </a:r>
            <a:r>
              <a:rPr lang="en-US" sz="2000" dirty="0"/>
              <a:t>, for additional information  </a:t>
            </a:r>
          </a:p>
          <a:p>
            <a:pPr marL="342900" indent="-342900">
              <a:buFont typeface="Arial" panose="020B0604020202020204" pitchFamily="34" charset="0"/>
              <a:buChar char="•"/>
            </a:pPr>
            <a:r>
              <a:rPr lang="en-US" dirty="0"/>
              <a:t>When ready to apply, follow the instructions on the </a:t>
            </a:r>
            <a:r>
              <a:rPr lang="en-US" dirty="0">
                <a:hlinkClick r:id="rId6"/>
              </a:rPr>
              <a:t>Licensing Process Overview document</a:t>
            </a:r>
            <a:r>
              <a:rPr lang="en-US" dirty="0"/>
              <a:t>.</a:t>
            </a:r>
          </a:p>
          <a:p>
            <a:pPr marL="1028700" lvl="1" indent="-342900">
              <a:buFont typeface="Arial" panose="020B0604020202020204" pitchFamily="34" charset="0"/>
              <a:buChar char="•"/>
            </a:pPr>
            <a:endParaRPr lang="en-US" sz="2000" dirty="0"/>
          </a:p>
          <a:p>
            <a:pPr marL="1028700" lvl="1" indent="-342900">
              <a:buFont typeface="Arial" panose="020B0604020202020204" pitchFamily="34" charset="0"/>
              <a:buChar char="•"/>
            </a:pPr>
            <a:endParaRPr lang="en-US" sz="2400" dirty="0"/>
          </a:p>
          <a:p>
            <a:pPr marL="1485900" lvl="2" indent="-342900">
              <a:buFont typeface="Arial" panose="020B0604020202020204" pitchFamily="34" charset="0"/>
              <a:buChar char="•"/>
            </a:pPr>
            <a:endParaRPr lang="en-US" dirty="0"/>
          </a:p>
          <a:p>
            <a:pPr marL="1485900" lvl="2" indent="-342900">
              <a:buFont typeface="Arial" panose="020B0604020202020204" pitchFamily="34" charset="0"/>
              <a:buChar char="•"/>
            </a:pPr>
            <a:endParaRPr lang="en-US" dirty="0"/>
          </a:p>
          <a:p>
            <a:pPr marL="1485900" lvl="2" indent="-342900">
              <a:buFont typeface="Arial" panose="020B0604020202020204" pitchFamily="34" charset="0"/>
              <a:buChar char="•"/>
            </a:pPr>
            <a:endParaRPr lang="en-US" dirty="0"/>
          </a:p>
          <a:p>
            <a:pPr marL="1485900" lvl="2" indent="-342900">
              <a:buFont typeface="Arial" panose="020B0604020202020204" pitchFamily="34" charset="0"/>
              <a:buChar char="•"/>
            </a:pPr>
            <a:endParaRPr lang="en-US" dirty="0"/>
          </a:p>
          <a:p>
            <a:pPr marL="1485900" lvl="2" indent="-342900">
              <a:buFont typeface="Arial" panose="020B0604020202020204" pitchFamily="34" charset="0"/>
              <a:buChar char="•"/>
            </a:pPr>
            <a:endParaRPr lang="en-US" dirty="0"/>
          </a:p>
        </p:txBody>
      </p:sp>
      <p:sp>
        <p:nvSpPr>
          <p:cNvPr id="3" name="Title 2"/>
          <p:cNvSpPr>
            <a:spLocks noGrp="1"/>
          </p:cNvSpPr>
          <p:nvPr>
            <p:ph type="title"/>
          </p:nvPr>
        </p:nvSpPr>
        <p:spPr/>
        <p:txBody>
          <a:bodyPr/>
          <a:lstStyle/>
          <a:p>
            <a:pPr algn="ctr"/>
            <a:r>
              <a:rPr lang="en-US" dirty="0"/>
              <a:t>Application Process: Provisional</a:t>
            </a:r>
          </a:p>
        </p:txBody>
      </p:sp>
      <p:pic>
        <p:nvPicPr>
          <p:cNvPr id="4"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1484" y="5026336"/>
            <a:ext cx="1143000" cy="1143000"/>
          </a:xfrm>
          <a:prstGeom prst="rect">
            <a:avLst/>
          </a:prstGeom>
        </p:spPr>
      </p:pic>
    </p:spTree>
    <p:extLst>
      <p:ext uri="{BB962C8B-B14F-4D97-AF65-F5344CB8AC3E}">
        <p14:creationId xmlns:p14="http://schemas.microsoft.com/office/powerpoint/2010/main" val="1357986418"/>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7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6" y="1197393"/>
            <a:ext cx="11470171" cy="5029235"/>
          </a:xfrm>
        </p:spPr>
        <p:txBody>
          <a:bodyPr/>
          <a:lstStyle/>
          <a:p>
            <a:r>
              <a:rPr lang="en-US" sz="2400" b="1" dirty="0"/>
              <a:t>Provisional Application and Documents: Child Care Licensing Forms</a:t>
            </a:r>
          </a:p>
          <a:p>
            <a:r>
              <a:rPr lang="en-US" b="1" dirty="0"/>
              <a:t>All required Child Care Licensing forms are located on the Forms link, on the </a:t>
            </a:r>
            <a:r>
              <a:rPr lang="en-US" b="1" dirty="0">
                <a:hlinkClick r:id="rId5"/>
              </a:rPr>
              <a:t>Child Care Licensing home page</a:t>
            </a:r>
            <a:r>
              <a:rPr lang="en-US" b="1" dirty="0"/>
              <a:t>, to include:</a:t>
            </a:r>
          </a:p>
          <a:p>
            <a:endParaRPr lang="en-US" sz="800" b="1" dirty="0"/>
          </a:p>
          <a:p>
            <a:pPr marL="342900" indent="-342900">
              <a:spcBef>
                <a:spcPts val="0"/>
              </a:spcBef>
              <a:spcAft>
                <a:spcPts val="200"/>
              </a:spcAft>
              <a:buFont typeface="Arial" panose="020B0604020202020204" pitchFamily="34" charset="0"/>
              <a:buChar char="•"/>
            </a:pPr>
            <a:r>
              <a:rPr lang="en-US" dirty="0"/>
              <a:t>Application for Family Child Care Home I or II Provisional</a:t>
            </a:r>
          </a:p>
          <a:p>
            <a:pPr marL="342900" indent="-342900">
              <a:spcBef>
                <a:spcPts val="0"/>
              </a:spcBef>
              <a:spcAft>
                <a:spcPts val="200"/>
              </a:spcAft>
              <a:buFont typeface="Arial" panose="020B0604020202020204" pitchFamily="34" charset="0"/>
              <a:buChar char="•"/>
            </a:pPr>
            <a:r>
              <a:rPr lang="en-US" dirty="0"/>
              <a:t>Consent and Authorization for Release of Information</a:t>
            </a:r>
          </a:p>
          <a:p>
            <a:pPr marL="342900" indent="-342900">
              <a:spcBef>
                <a:spcPts val="0"/>
              </a:spcBef>
              <a:spcAft>
                <a:spcPts val="200"/>
              </a:spcAft>
              <a:buFont typeface="Arial" panose="020B0604020202020204" pitchFamily="34" charset="0"/>
              <a:buChar char="•"/>
            </a:pPr>
            <a:r>
              <a:rPr lang="en-US" dirty="0"/>
              <a:t>Report of Law Enforcement Contact</a:t>
            </a:r>
          </a:p>
          <a:p>
            <a:pPr marL="342900" indent="-342900">
              <a:spcBef>
                <a:spcPts val="0"/>
              </a:spcBef>
              <a:spcAft>
                <a:spcPts val="200"/>
              </a:spcAft>
              <a:buFont typeface="Arial" panose="020B0604020202020204" pitchFamily="34" charset="0"/>
              <a:buChar char="•"/>
            </a:pPr>
            <a:r>
              <a:rPr lang="en-US" dirty="0"/>
              <a:t>Health Information Report</a:t>
            </a:r>
          </a:p>
          <a:p>
            <a:pPr marL="342900" indent="-342900">
              <a:spcBef>
                <a:spcPts val="0"/>
              </a:spcBef>
              <a:spcAft>
                <a:spcPts val="200"/>
              </a:spcAft>
              <a:buFont typeface="Arial" panose="020B0604020202020204" pitchFamily="34" charset="0"/>
              <a:buChar char="•"/>
            </a:pPr>
            <a:r>
              <a:rPr lang="en-US" dirty="0"/>
              <a:t>Health &amp; Safety: Prepare to Care - Certificate of Completion</a:t>
            </a:r>
          </a:p>
          <a:p>
            <a:pPr marL="342900" indent="-342900">
              <a:spcBef>
                <a:spcPts val="0"/>
              </a:spcBef>
              <a:spcAft>
                <a:spcPts val="200"/>
              </a:spcAft>
              <a:buFont typeface="Arial" panose="020B0604020202020204" pitchFamily="34" charset="0"/>
              <a:buChar char="•"/>
            </a:pPr>
            <a:r>
              <a:rPr lang="en-US" dirty="0"/>
              <a:t>Safe with You Training – Certificate of Completion</a:t>
            </a:r>
          </a:p>
          <a:p>
            <a:pPr marL="342900" indent="-342900">
              <a:spcBef>
                <a:spcPts val="0"/>
              </a:spcBef>
              <a:spcAft>
                <a:spcPts val="200"/>
              </a:spcAft>
              <a:buFont typeface="Arial" panose="020B0604020202020204" pitchFamily="34" charset="0"/>
              <a:buChar char="•"/>
            </a:pPr>
            <a:r>
              <a:rPr lang="en-US" dirty="0"/>
              <a:t>Child Care Criminal History Check Application - Fingerprinting process</a:t>
            </a:r>
          </a:p>
          <a:p>
            <a:pPr marL="342900" indent="-342900">
              <a:spcBef>
                <a:spcPts val="0"/>
              </a:spcBef>
              <a:spcAft>
                <a:spcPts val="200"/>
              </a:spcAft>
              <a:buFont typeface="Arial" panose="020B0604020202020204" pitchFamily="34" charset="0"/>
              <a:buChar char="•"/>
            </a:pPr>
            <a:r>
              <a:rPr lang="en-US" dirty="0"/>
              <a:t>Orientation Certificate of Completion (this training)</a:t>
            </a:r>
          </a:p>
          <a:p>
            <a:pPr>
              <a:spcBef>
                <a:spcPts val="0"/>
              </a:spcBef>
            </a:pPr>
            <a:r>
              <a:rPr lang="en-US" b="1" dirty="0"/>
              <a:t>Refer to the provisional application instruction sheets for information on who </a:t>
            </a:r>
          </a:p>
          <a:p>
            <a:pPr>
              <a:spcBef>
                <a:spcPts val="0"/>
              </a:spcBef>
            </a:pPr>
            <a:r>
              <a:rPr lang="en-US" b="1" dirty="0"/>
              <a:t>must complete the required documents.</a:t>
            </a:r>
          </a:p>
        </p:txBody>
      </p:sp>
      <p:sp>
        <p:nvSpPr>
          <p:cNvPr id="3" name="Title 2"/>
          <p:cNvSpPr>
            <a:spLocks noGrp="1"/>
          </p:cNvSpPr>
          <p:nvPr>
            <p:ph type="title"/>
          </p:nvPr>
        </p:nvSpPr>
        <p:spPr/>
        <p:txBody>
          <a:bodyPr/>
          <a:lstStyle/>
          <a:p>
            <a:pPr algn="ctr"/>
            <a:r>
              <a:rPr lang="en-US" dirty="0"/>
              <a:t>Application Process: Provisional -continued</a:t>
            </a:r>
          </a:p>
        </p:txBody>
      </p:sp>
      <p:pic>
        <p:nvPicPr>
          <p:cNvPr id="4"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7301" y="5790975"/>
            <a:ext cx="1143000" cy="1143000"/>
          </a:xfrm>
          <a:prstGeom prst="rect">
            <a:avLst/>
          </a:prstGeom>
        </p:spPr>
      </p:pic>
    </p:spTree>
    <p:extLst>
      <p:ext uri="{BB962C8B-B14F-4D97-AF65-F5344CB8AC3E}">
        <p14:creationId xmlns:p14="http://schemas.microsoft.com/office/powerpoint/2010/main" val="3145068995"/>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3487" y="1197393"/>
            <a:ext cx="11552349" cy="4626464"/>
          </a:xfrm>
        </p:spPr>
        <p:txBody>
          <a:bodyPr/>
          <a:lstStyle/>
          <a:p>
            <a:r>
              <a:rPr lang="en-US" sz="2400" b="1" dirty="0"/>
              <a:t>Provisional Application and Documents: Required Additional Documents</a:t>
            </a:r>
          </a:p>
          <a:p>
            <a:r>
              <a:rPr lang="en-US" b="1" dirty="0"/>
              <a:t>Additional documents will be required. Thoroughly review the Licensing Process Overview, and the list of Required Additional Documentation located with the application.</a:t>
            </a:r>
          </a:p>
          <a:p>
            <a:pPr marL="342900" indent="-342900">
              <a:spcBef>
                <a:spcPts val="600"/>
              </a:spcBef>
              <a:buFont typeface="Arial" panose="020B0604020202020204" pitchFamily="34" charset="0"/>
              <a:buChar char="•"/>
            </a:pPr>
            <a:r>
              <a:rPr lang="en-US" dirty="0"/>
              <a:t>Zoning Approval, if applicable</a:t>
            </a:r>
          </a:p>
          <a:p>
            <a:pPr marL="342900" indent="-342900">
              <a:spcBef>
                <a:spcPts val="600"/>
              </a:spcBef>
              <a:buFont typeface="Arial" panose="020B0604020202020204" pitchFamily="34" charset="0"/>
              <a:buChar char="•"/>
            </a:pPr>
            <a:r>
              <a:rPr lang="en-US" dirty="0"/>
              <a:t>National Criminal History Record Checks -- Fingerprinting</a:t>
            </a:r>
          </a:p>
          <a:p>
            <a:pPr marL="342900" indent="-342900">
              <a:spcBef>
                <a:spcPts val="600"/>
              </a:spcBef>
              <a:buFont typeface="Arial" panose="020B0604020202020204" pitchFamily="34" charset="0"/>
              <a:buChar char="•"/>
            </a:pPr>
            <a:r>
              <a:rPr lang="en-US" dirty="0"/>
              <a:t>CPR and First Aid Certification</a:t>
            </a:r>
          </a:p>
          <a:p>
            <a:pPr marL="342900" indent="-342900">
              <a:spcBef>
                <a:spcPts val="600"/>
              </a:spcBef>
              <a:buFont typeface="Arial" panose="020B0604020202020204" pitchFamily="34" charset="0"/>
              <a:buChar char="•"/>
            </a:pPr>
            <a:r>
              <a:rPr lang="en-US" dirty="0"/>
              <a:t>Sketch or Diagram of indoor space and outdoor play area showing dimensions/measurements</a:t>
            </a:r>
          </a:p>
          <a:p>
            <a:pPr marL="342900" indent="-342900">
              <a:spcBef>
                <a:spcPts val="600"/>
              </a:spcBef>
              <a:buFont typeface="Arial" panose="020B0604020202020204" pitchFamily="34" charset="0"/>
              <a:buChar char="•"/>
            </a:pPr>
            <a:r>
              <a:rPr lang="en-US" dirty="0"/>
              <a:t>Proof of Residence - FCCH I only</a:t>
            </a:r>
          </a:p>
          <a:p>
            <a:pPr marL="342900" indent="-342900">
              <a:spcBef>
                <a:spcPts val="600"/>
              </a:spcBef>
              <a:buFont typeface="Arial" panose="020B0604020202020204" pitchFamily="34" charset="0"/>
              <a:buChar char="•"/>
            </a:pPr>
            <a:r>
              <a:rPr lang="en-US" dirty="0"/>
              <a:t>Fee for Provisional license - $25.00, non refundable</a:t>
            </a:r>
          </a:p>
          <a:p>
            <a:pPr marL="342900" indent="-342900">
              <a:spcBef>
                <a:spcPts val="600"/>
              </a:spcBef>
              <a:buFont typeface="Arial" panose="020B0604020202020204" pitchFamily="34" charset="0"/>
              <a:buChar char="•"/>
            </a:pPr>
            <a:r>
              <a:rPr lang="en-US" dirty="0"/>
              <a:t>Liability Insurance: coverage and cost quote submitted with application;</a:t>
            </a:r>
          </a:p>
          <a:p>
            <a:pPr>
              <a:spcBef>
                <a:spcPts val="600"/>
              </a:spcBef>
            </a:pPr>
            <a:r>
              <a:rPr lang="en-US" dirty="0"/>
              <a:t>     not required in advance but must be submitted prior to license issuance.</a:t>
            </a:r>
          </a:p>
          <a:p>
            <a:endParaRPr lang="en-US" dirty="0"/>
          </a:p>
        </p:txBody>
      </p:sp>
      <p:sp>
        <p:nvSpPr>
          <p:cNvPr id="3" name="Title 2"/>
          <p:cNvSpPr>
            <a:spLocks noGrp="1"/>
          </p:cNvSpPr>
          <p:nvPr>
            <p:ph type="title"/>
          </p:nvPr>
        </p:nvSpPr>
        <p:spPr/>
        <p:txBody>
          <a:bodyPr/>
          <a:lstStyle/>
          <a:p>
            <a:pPr algn="ctr"/>
            <a:r>
              <a:rPr lang="en-US" dirty="0"/>
              <a:t>Application Process: Provisional -continued</a:t>
            </a:r>
          </a:p>
        </p:txBody>
      </p:sp>
      <p:pic>
        <p:nvPicPr>
          <p:cNvPr id="4"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1116" y="5388204"/>
            <a:ext cx="1143000" cy="1143000"/>
          </a:xfrm>
          <a:prstGeom prst="rect">
            <a:avLst/>
          </a:prstGeom>
        </p:spPr>
      </p:pic>
    </p:spTree>
    <p:extLst>
      <p:ext uri="{BB962C8B-B14F-4D97-AF65-F5344CB8AC3E}">
        <p14:creationId xmlns:p14="http://schemas.microsoft.com/office/powerpoint/2010/main" val="2588464460"/>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Master / large logo">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Arial Brand Fonts">
      <a:majorFont>
        <a:latin typeface="Arial Bold"/>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a:themeElements>
    <a:clrScheme name="New Brand Colors">
      <a:dk1>
        <a:sysClr val="windowText" lastClr="000000"/>
      </a:dk1>
      <a:lt1>
        <a:sysClr val="window" lastClr="FFFFFF"/>
      </a:lt1>
      <a:dk2>
        <a:srgbClr val="036080"/>
      </a:dk2>
      <a:lt2>
        <a:srgbClr val="B9C8D3"/>
      </a:lt2>
      <a:accent1>
        <a:srgbClr val="BABF33"/>
      </a:accent1>
      <a:accent2>
        <a:srgbClr val="FFC843"/>
      </a:accent2>
      <a:accent3>
        <a:srgbClr val="B9C8D3"/>
      </a:accent3>
      <a:accent4>
        <a:srgbClr val="036080"/>
      </a:accent4>
      <a:accent5>
        <a:srgbClr val="FFC843"/>
      </a:accent5>
      <a:accent6>
        <a:srgbClr val="BABF33"/>
      </a:accent6>
      <a:hlink>
        <a:srgbClr val="036080"/>
      </a:hlink>
      <a:folHlink>
        <a:srgbClr val="BABF33"/>
      </a:folHlink>
    </a:clrScheme>
    <a:fontScheme name="Brand fonts">
      <a:majorFont>
        <a:latin typeface="Roboto Black"/>
        <a:ea typeface=""/>
        <a:cs typeface=""/>
      </a:majorFont>
      <a:minorFont>
        <a:latin typeface="Montserra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AND" id="{D82FC7AA-3285-4959-9E2F-F8413559A783}" vid="{AA9EF2BD-29FF-47DC-B910-57C80A45382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Core Metadata" ma:contentTypeID="0x010100BAD75EA75CD83B45A34259F0B184D02700C1896FC29C85464993D5CB46178F2503" ma:contentTypeVersion="5" ma:contentTypeDescription="" ma:contentTypeScope="" ma:versionID="fd09bcdec84f9a6cc095a02afc092b7e">
  <xsd:schema xmlns:xsd="http://www.w3.org/2001/XMLSchema" xmlns:xs="http://www.w3.org/2001/XMLSchema" xmlns:p="http://schemas.microsoft.com/office/2006/metadata/properties" xmlns:ns2="32249c65-da49-47e9-984a-f0159a6f027c" targetNamespace="http://schemas.microsoft.com/office/2006/metadata/properties" ma:root="true" ma:fieldsID="a7f3cc84a65f34d002b93d766cf409c9" ns2:_="">
    <xsd:import namespace="32249c65-da49-47e9-984a-f0159a6f027c"/>
    <xsd:element name="properties">
      <xsd:complexType>
        <xsd:sequence>
          <xsd:element name="documentManagement">
            <xsd:complexType>
              <xsd:all>
                <xsd:element ref="ns2:DHHSInternetDivision" minOccurs="0"/>
                <xsd:element ref="ns2:DHHSInternetTopic" minOccurs="0"/>
                <xsd:element ref="ns2:DHHSInternetPCM" minOccurs="0"/>
                <xsd:element ref="ns2:DHHSInternetWCP"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49c65-da49-47e9-984a-f0159a6f027c" elementFormDefault="qualified">
    <xsd:import namespace="http://schemas.microsoft.com/office/2006/documentManagement/types"/>
    <xsd:import namespace="http://schemas.microsoft.com/office/infopath/2007/PartnerControls"/>
    <xsd:element name="DHHSInternetDivision" ma:index="8" nillable="true" ma:displayName="Division" ma:format="Dropdown" ma:internalName="DHHSInternetDivision">
      <xsd:simpleType>
        <xsd:restriction base="dms:Choice">
          <xsd:enumeration value="Agency-Wide"/>
          <xsd:enumeration value="Behavioral Health"/>
          <xsd:enumeration value="Children and Family Services"/>
          <xsd:enumeration value="Developmental Disabilities"/>
          <xsd:enumeration value="Medicaid &amp; Long-Term Care"/>
          <xsd:enumeration value="Public Health"/>
          <xsd:enumeration value="Operational"/>
        </xsd:restriction>
      </xsd:simpleType>
    </xsd:element>
    <xsd:element name="DHHSInternetTopic" ma:index="9" nillable="true" ma:displayName="Topic" ma:format="Dropdown" ma:internalName="DHHSInternetTopic">
      <xsd:simpleType>
        <xsd:union memberTypes="dms:Text">
          <xsd:simpleType>
            <xsd:restriction base="dms:Choice">
              <xsd:enumeration value="About"/>
              <xsd:enumeration value="Addiction"/>
              <xsd:enumeration value="Board Info"/>
              <xsd:enumeration value="Certificates"/>
              <xsd:enumeration value="Child Care"/>
              <xsd:enumeration value="Children"/>
              <xsd:enumeration value="Community and Rural Health Planning"/>
              <xsd:enumeration value="Consumer Advocacy"/>
              <xsd:enumeration value="Contact"/>
              <xsd:enumeration value="Disabilities Assistance"/>
              <xsd:enumeration value="Diseases &amp; Conditions"/>
              <xsd:enumeration value="Drug Overdose Prevention"/>
              <xsd:enumeration value="Economic Assistance"/>
              <xsd:enumeration value="Epidemiology and Informatics"/>
              <xsd:enumeration value="Environmental Health"/>
              <xsd:enumeration value="Facilities"/>
              <xsd:enumeration value="Families"/>
              <xsd:enumeration value="General Administration &amp; Support"/>
              <xsd:enumeration value="General Assistance"/>
              <xsd:enumeration value="General Licensing &amp; Regs"/>
              <xsd:enumeration value="Health Promotion"/>
              <xsd:enumeration value="Injury"/>
              <xsd:enumeration value="Legislation"/>
              <xsd:enumeration value="Lifespan Health"/>
              <xsd:enumeration value="MCAH"/>
              <xsd:enumeration value="Medicaid Related Assistance"/>
              <xsd:enumeration value="Mental Health"/>
              <xsd:enumeration value="Online Services"/>
              <xsd:enumeration value="Other"/>
              <xsd:enumeration value="Prevention"/>
              <xsd:enumeration value="Professions &amp; Occupations"/>
              <xsd:enumeration value="Safety"/>
              <xsd:enumeration value="Seniors"/>
              <xsd:enumeration value="State Committees"/>
              <xsd:enumeration value="Statutes &amp; Regs"/>
              <xsd:enumeration value="Suicide Prevention"/>
              <xsd:enumeration value="Tobacco Free Nebraska"/>
              <xsd:enumeration value="Vital Records"/>
              <xsd:enumeration value="Wellness &amp; Prevention"/>
              <xsd:enumeration value="Youth Facilities &amp; Services"/>
              <xsd:enumeration value="News Release"/>
            </xsd:restriction>
          </xsd:simpleType>
        </xsd:union>
      </xsd:simpleType>
    </xsd:element>
    <xsd:element name="DHHSInternetPCM" ma:index="10" nillable="true" ma:displayName="PCM" ma:internalName="DHHSInternetPCM">
      <xsd:complexType>
        <xsd:complexContent>
          <xsd:extension base="dms:MultiChoice">
            <xsd:sequence>
              <xsd:element name="Value" maxOccurs="unbounded" minOccurs="0" nillable="true">
                <xsd:simpleType>
                  <xsd:restriction base="dms:Choice">
                    <xsd:enumeration value="1"/>
                    <xsd:enumeration value="2"/>
                    <xsd:enumeration value="3"/>
                    <xsd:enumeration value="4"/>
                    <xsd:enumeration value="5"/>
                    <xsd:enumeration value="6"/>
                    <xsd:enumeration value="7"/>
                    <xsd:enumeration value="8"/>
                  </xsd:restriction>
                </xsd:simpleType>
              </xsd:element>
            </xsd:sequence>
          </xsd:extension>
        </xsd:complexContent>
      </xsd:complexType>
    </xsd:element>
    <xsd:element name="DHHSInternetWCP" ma:index="11" nillable="true" ma:displayName="WCP" ma:internalName="DHHSInternetWCP">
      <xsd:complexType>
        <xsd:complexContent>
          <xsd:extension base="dms:MultiChoice">
            <xsd:sequence>
              <xsd:element name="Value" maxOccurs="unbounded" minOccurs="0" nillable="true">
                <xsd:simpleType>
                  <xsd:restriction base="dms:Choice">
                    <xsd:enumeration value="9"/>
                    <xsd:enumeration value="10"/>
                    <xsd:enumeration value="11"/>
                    <xsd:enumeration value="12"/>
                    <xsd:enumeration value="13"/>
                    <xsd:enumeration value="14"/>
                    <xsd:enumeration value="15"/>
                    <xsd:enumeration value="16"/>
                    <xsd:enumeration value="17"/>
                    <xsd:enumeration value="18"/>
                    <xsd:enumeration value="19"/>
                    <xsd:enumeration value="20"/>
                    <xsd:enumeration value="21"/>
                    <xsd:enumeration value="22"/>
                    <xsd:enumeration value="23"/>
                    <xsd:enumeration value="24"/>
                    <xsd:enumeration value="25"/>
                    <xsd:enumeration value="26"/>
                    <xsd:enumeration value="27"/>
                    <xsd:enumeration value="28"/>
                    <xsd:enumeration value="29"/>
                    <xsd:enumeration value="30"/>
                    <xsd:enumeration value="31"/>
                    <xsd:enumeration value="32"/>
                    <xsd:enumeration value="33"/>
                    <xsd:enumeration value="34"/>
                    <xsd:enumeration value="35"/>
                    <xsd:enumeration value="36"/>
                    <xsd:enumeration value="37"/>
                    <xsd:enumeration value="38"/>
                    <xsd:enumeration value="39"/>
                    <xsd:enumeration value="40"/>
                    <xsd:enumeration value="41"/>
                    <xsd:enumeration value="42"/>
                    <xsd:enumeration value="43"/>
                    <xsd:enumeration value="44"/>
                    <xsd:enumeration value="45"/>
                    <xsd:enumeration value="46"/>
                    <xsd:enumeration value="47"/>
                    <xsd:enumeration value="48"/>
                    <xsd:enumeration value="49"/>
                    <xsd:enumeration value="50"/>
                    <xsd:enumeration value="51"/>
                    <xsd:enumeration value="52"/>
                    <xsd:enumeration value="53"/>
                    <xsd:enumeration value="54"/>
                    <xsd:enumeration value="55"/>
                    <xsd:enumeration value="56"/>
                    <xsd:enumeration value="57"/>
                    <xsd:enumeration value="58"/>
                    <xsd:enumeration value="59"/>
                    <xsd:enumeration value="60"/>
                    <xsd:enumeration value="61"/>
                    <xsd:enumeration value="62"/>
                    <xsd:enumeration value="63"/>
                    <xsd:enumeration value="64"/>
                    <xsd:enumeration value="65"/>
                    <xsd:enumeration value="66"/>
                    <xsd:enumeration value="67"/>
                    <xsd:enumeration value="68"/>
                    <xsd:enumeration value="69"/>
                    <xsd:enumeration value="70"/>
                    <xsd:enumeration value="71"/>
                    <xsd:enumeration value="72"/>
                    <xsd:enumeration value="73"/>
                    <xsd:enumeration value="74"/>
                    <xsd:enumeration value="75"/>
                    <xsd:enumeration value="76"/>
                    <xsd:enumeration value="77"/>
                    <xsd:enumeration value="78"/>
                    <xsd:enumeration value="79"/>
                    <xsd:enumeration value="80"/>
                    <xsd:enumeration value="81"/>
                    <xsd:enumeration value="82"/>
                    <xsd:enumeration value="83"/>
                    <xsd:enumeration value="84"/>
                    <xsd:enumeration value="85"/>
                    <xsd:enumeration value="86"/>
                    <xsd:enumeration value="87"/>
                    <xsd:enumeration value="88"/>
                    <xsd:enumeration value="89"/>
                    <xsd:enumeration value="90"/>
                    <xsd:enumeration value="91"/>
                  </xsd:restriction>
                </xsd:simpleType>
              </xsd:element>
            </xsd:sequence>
          </xsd:extension>
        </xsd:complexContent>
      </xsd:complexType>
    </xsd:element>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HHSInternetTopic xmlns="32249c65-da49-47e9-984a-f0159a6f027c">Children's Services</DHHSInternetTopic>
    <DHHSInternetPCM xmlns="32249c65-da49-47e9-984a-f0159a6f027c"/>
    <DHHSInternetDivision xmlns="32249c65-da49-47e9-984a-f0159a6f027c" xsi:nil="true"/>
    <DHHSInternetWCP xmlns="32249c65-da49-47e9-984a-f0159a6f027c"/>
    <SharedWithUsers xmlns="32249c65-da49-47e9-984a-f0159a6f027c">
      <UserInfo>
        <DisplayName/>
        <AccountId xsi:nil="true"/>
        <AccountType/>
      </UserInfo>
    </SharedWithUsers>
  </documentManagement>
</p:properties>
</file>

<file path=customXml/itemProps1.xml><?xml version="1.0" encoding="utf-8"?>
<ds:datastoreItem xmlns:ds="http://schemas.openxmlformats.org/officeDocument/2006/customXml" ds:itemID="{C161664B-6880-4891-9AE4-ED62619CD391}"/>
</file>

<file path=customXml/itemProps2.xml><?xml version="1.0" encoding="utf-8"?>
<ds:datastoreItem xmlns:ds="http://schemas.openxmlformats.org/officeDocument/2006/customXml" ds:itemID="{9D962A91-727D-4433-AE21-DFF73B4AAD2C}"/>
</file>

<file path=customXml/itemProps3.xml><?xml version="1.0" encoding="utf-8"?>
<ds:datastoreItem xmlns:ds="http://schemas.openxmlformats.org/officeDocument/2006/customXml" ds:itemID="{9F364444-3E31-4591-BF65-8E77F441987D}"/>
</file>

<file path=docProps/app.xml><?xml version="1.0" encoding="utf-8"?>
<Properties xmlns="http://schemas.openxmlformats.org/officeDocument/2006/extended-properties" xmlns:vt="http://schemas.openxmlformats.org/officeDocument/2006/docPropsVTypes">
  <Template/>
  <TotalTime>5841</TotalTime>
  <Words>5439</Words>
  <Application>Microsoft Office PowerPoint</Application>
  <PresentationFormat>Widescreen</PresentationFormat>
  <Paragraphs>437</Paragraphs>
  <Slides>24</Slides>
  <Notes>24</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Arial</vt:lpstr>
      <vt:lpstr>Montserrat Semi Bold</vt:lpstr>
      <vt:lpstr>Gisha</vt:lpstr>
      <vt:lpstr>Montserrat</vt:lpstr>
      <vt:lpstr>Roboto Black</vt:lpstr>
      <vt:lpstr>Montserrat Black</vt:lpstr>
      <vt:lpstr>Roboto</vt:lpstr>
      <vt:lpstr>Calibri</vt:lpstr>
      <vt:lpstr>Arial Bold</vt:lpstr>
      <vt:lpstr>Wingdings 3</vt:lpstr>
      <vt:lpstr>Master / large logo</vt:lpstr>
      <vt:lpstr>BRAND</vt:lpstr>
      <vt:lpstr>                        FAMILY CHILD CARE HOME ORIENTATION                                Viewing Instructions   * In the upper toolbar click on “Slide Show”   * Click on “From Beginning” in upper left corner   * Click on the arrows in the lower right corner to move from slide to slide    * Click on the volume icon to begin each slide        </vt:lpstr>
      <vt:lpstr>  FAMILY CHILD CARE HOME ORIENTATION     Viewing Instructions    * click on the links within the video for additional information  * download and print the Certificate of Completion located at the bottom of the last page at the end of this video  *A copy of the Pre-service Orientation Certificate of Completion must be submitted to Children’s Services Licensing with your Provisional License Application.  </vt:lpstr>
      <vt:lpstr>DIVISION OF PUBLIC HEALTH  CHILDREN’S SERVICES LICENSING  Title 391 NAC Chapters 1 and 2  FAMILY CHILD CARE HOME ORIENTATION </vt:lpstr>
      <vt:lpstr>Pre-Service Orientation for Family Child Care Homes</vt:lpstr>
      <vt:lpstr>Differences: Family Child Care Home I &amp; II</vt:lpstr>
      <vt:lpstr>Prior to Provisional Application Submission</vt:lpstr>
      <vt:lpstr>Application Process: Provisional</vt:lpstr>
      <vt:lpstr>Application Process: Provisional -continued</vt:lpstr>
      <vt:lpstr>Application Process: Provisional -continued</vt:lpstr>
      <vt:lpstr>Application Process: Provisional - continued</vt:lpstr>
      <vt:lpstr>Application Process: Provisional - continued</vt:lpstr>
      <vt:lpstr>Application Process: Provisional - continued</vt:lpstr>
      <vt:lpstr>Applications: Provisional to Operating </vt:lpstr>
      <vt:lpstr>Applications: Amendments</vt:lpstr>
      <vt:lpstr>Inspections and Complaint Investigations</vt:lpstr>
      <vt:lpstr>Standards of Operation and Care </vt:lpstr>
      <vt:lpstr>Standards of Operation and Care - continued</vt:lpstr>
      <vt:lpstr>Standards of Operation and Care - continued</vt:lpstr>
      <vt:lpstr>Standards of Operation and Care - continued</vt:lpstr>
      <vt:lpstr>Standards of Operation and Care - continued</vt:lpstr>
      <vt:lpstr>Standards of Operation and Care - continued</vt:lpstr>
      <vt:lpstr>Orientation and Health &amp; Safety Training</vt:lpstr>
      <vt:lpstr>Resources</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FCCH Orientation PowerPoint with VoiceOver</dc:title>
  <dc:creator>Cynthia Schneider</dc:creator>
  <cp:lastModifiedBy>Sorensen, Beth</cp:lastModifiedBy>
  <cp:revision>497</cp:revision>
  <cp:lastPrinted>2023-01-13T15:24:14Z</cp:lastPrinted>
  <dcterms:created xsi:type="dcterms:W3CDTF">2016-09-27T14:31:05Z</dcterms:created>
  <dcterms:modified xsi:type="dcterms:W3CDTF">2023-01-13T22:03:39Z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1058824475</vt:i4>
  </property>
  <property fmtid="{D5CDD505-2E9C-101B-9397-08002B2CF9AE}" pid="3" name="_NewReviewCycle">
    <vt:lpwstr/>
  </property>
  <property fmtid="{D5CDD505-2E9C-101B-9397-08002B2CF9AE}" pid="4" name="_EmailSubject">
    <vt:lpwstr>UPDATED ORIENTATION VIDEO FOR FCCH I/II </vt:lpwstr>
  </property>
  <property fmtid="{D5CDD505-2E9C-101B-9397-08002B2CF9AE}" pid="5" name="_AuthorEmailDisplayName">
    <vt:lpwstr>Hayden, Matthew</vt:lpwstr>
  </property>
  <property fmtid="{D5CDD505-2E9C-101B-9397-08002B2CF9AE}" pid="6" name="_PreviousAdHocReviewCycleID">
    <vt:i4>-1173876860</vt:i4>
  </property>
  <property fmtid="{D5CDD505-2E9C-101B-9397-08002B2CF9AE}" pid="7" name="_AuthorEmail">
    <vt:lpwstr>Matthew.Hayden@nebraska.gov</vt:lpwstr>
  </property>
  <property fmtid="{D5CDD505-2E9C-101B-9397-08002B2CF9AE}" pid="8" name="ContentTypeId">
    <vt:lpwstr>0x010100BAD75EA75CD83B45A34259F0B184D02700C1896FC29C85464993D5CB46178F2503</vt:lpwstr>
  </property>
  <property fmtid="{D5CDD505-2E9C-101B-9397-08002B2CF9AE}" pid="9" name="Order">
    <vt:r8>125100</vt:r8>
  </property>
  <property fmtid="{D5CDD505-2E9C-101B-9397-08002B2CF9AE}" pid="10" name="xd_Signature">
    <vt:bool>false</vt:bool>
  </property>
  <property fmtid="{D5CDD505-2E9C-101B-9397-08002B2CF9AE}" pid="11" name="xd_ProgID">
    <vt:lpwstr/>
  </property>
  <property fmtid="{D5CDD505-2E9C-101B-9397-08002B2CF9AE}" pid="13" name="_SourceUrl">
    <vt:lpwstr/>
  </property>
  <property fmtid="{D5CDD505-2E9C-101B-9397-08002B2CF9AE}" pid="14" name="_SharedFileIndex">
    <vt:lpwstr/>
  </property>
  <property fmtid="{D5CDD505-2E9C-101B-9397-08002B2CF9AE}" pid="15" name="TemplateUrl">
    <vt:lpwstr/>
  </property>
  <property fmtid="{D5CDD505-2E9C-101B-9397-08002B2CF9AE}" pid="16" name="ComplianceAssetId">
    <vt:lpwstr/>
  </property>
</Properties>
</file>